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98" r:id="rId5"/>
    <p:sldId id="261" r:id="rId6"/>
    <p:sldId id="264" r:id="rId7"/>
    <p:sldId id="262" r:id="rId8"/>
    <p:sldId id="265" r:id="rId9"/>
    <p:sldId id="266" r:id="rId10"/>
    <p:sldId id="267" r:id="rId11"/>
    <p:sldId id="269" r:id="rId12"/>
    <p:sldId id="263" r:id="rId13"/>
    <p:sldId id="271" r:id="rId14"/>
    <p:sldId id="270" r:id="rId15"/>
    <p:sldId id="272" r:id="rId16"/>
    <p:sldId id="273" r:id="rId17"/>
    <p:sldId id="274" r:id="rId18"/>
    <p:sldId id="275" r:id="rId19"/>
    <p:sldId id="284" r:id="rId20"/>
    <p:sldId id="285" r:id="rId21"/>
    <p:sldId id="291" r:id="rId22"/>
    <p:sldId id="292" r:id="rId23"/>
    <p:sldId id="293" r:id="rId24"/>
    <p:sldId id="286" r:id="rId25"/>
    <p:sldId id="288" r:id="rId26"/>
    <p:sldId id="289" r:id="rId27"/>
    <p:sldId id="294" r:id="rId28"/>
    <p:sldId id="295" r:id="rId29"/>
    <p:sldId id="296" r:id="rId30"/>
    <p:sldId id="297" r:id="rId31"/>
    <p:sldId id="290" r:id="rId32"/>
    <p:sldId id="276" r:id="rId33"/>
    <p:sldId id="277" r:id="rId34"/>
    <p:sldId id="278" r:id="rId35"/>
    <p:sldId id="279" r:id="rId36"/>
    <p:sldId id="280" r:id="rId37"/>
    <p:sldId id="281" r:id="rId38"/>
    <p:sldId id="282" r:id="rId39"/>
    <p:sldId id="283" r:id="rId40"/>
    <p:sldId id="299" r:id="rId41"/>
    <p:sldId id="300" r:id="rId42"/>
    <p:sldId id="301" r:id="rId43"/>
    <p:sldId id="302" r:id="rId44"/>
    <p:sldId id="303" r:id="rId45"/>
    <p:sldId id="304" r:id="rId46"/>
    <p:sldId id="305" r:id="rId47"/>
    <p:sldId id="307" r:id="rId48"/>
    <p:sldId id="308" r:id="rId49"/>
    <p:sldId id="310" r:id="rId50"/>
    <p:sldId id="309" r:id="rId51"/>
    <p:sldId id="311" r:id="rId52"/>
    <p:sldId id="312" r:id="rId53"/>
    <p:sldId id="313" r:id="rId54"/>
    <p:sldId id="314" r:id="rId55"/>
    <p:sldId id="315" r:id="rId56"/>
    <p:sldId id="316" r:id="rId57"/>
    <p:sldId id="317" r:id="rId58"/>
    <p:sldId id="318" r:id="rId59"/>
    <p:sldId id="319" r:id="rId60"/>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1300">
                <a:latin typeface="Times New Roman" panose="02020603050405020304" pitchFamily="18" charset="0"/>
                <a:cs typeface="Times New Roman" panose="02020603050405020304" pitchFamily="18" charset="0"/>
              </a:defRPr>
            </a:lvl1pPr>
          </a:lstStyle>
          <a:p>
            <a:r>
              <a:rPr lang="en-US" smtClean="0"/>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1300">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lvl1pPr>
              <a:defRPr sz="1300">
                <a:latin typeface="Times New Roman" panose="02020603050405020304" pitchFamily="18" charset="0"/>
                <a:cs typeface="Times New Roman" panose="02020603050405020304" pitchFamily="18" charset="0"/>
              </a:defRPr>
            </a:lvl1pPr>
          </a:lstStyle>
          <a:p>
            <a:fld id="{E027318D-F384-4B3E-B17C-B401ED6B714A}" type="datetimeFigureOut">
              <a:rPr lang="vi-VN" smtClean="0"/>
              <a:pPr/>
              <a:t>27/10/2020</a:t>
            </a:fld>
            <a:endParaRPr lang="vi-VN"/>
          </a:p>
        </p:txBody>
      </p:sp>
      <p:sp>
        <p:nvSpPr>
          <p:cNvPr id="5" name="Footer Placeholder 4"/>
          <p:cNvSpPr>
            <a:spLocks noGrp="1"/>
          </p:cNvSpPr>
          <p:nvPr>
            <p:ph type="ftr" sz="quarter" idx="11"/>
          </p:nvPr>
        </p:nvSpPr>
        <p:spPr/>
        <p:txBody>
          <a:bodyPr/>
          <a:lstStyle>
            <a:lvl1pPr>
              <a:defRPr sz="1300">
                <a:latin typeface="Times New Roman" panose="02020603050405020304" pitchFamily="18" charset="0"/>
                <a:cs typeface="Times New Roman" panose="02020603050405020304" pitchFamily="18" charset="0"/>
              </a:defRPr>
            </a:lvl1pPr>
          </a:lstStyle>
          <a:p>
            <a:endParaRPr lang="vi-VN"/>
          </a:p>
        </p:txBody>
      </p:sp>
      <p:sp>
        <p:nvSpPr>
          <p:cNvPr id="6" name="Slide Number Placeholder 5"/>
          <p:cNvSpPr>
            <a:spLocks noGrp="1"/>
          </p:cNvSpPr>
          <p:nvPr>
            <p:ph type="sldNum" sz="quarter" idx="12"/>
          </p:nvPr>
        </p:nvSpPr>
        <p:spPr/>
        <p:txBody>
          <a:bodyPr/>
          <a:lstStyle>
            <a:lvl1pPr>
              <a:defRPr sz="1300">
                <a:latin typeface="Times New Roman" panose="02020603050405020304" pitchFamily="18" charset="0"/>
                <a:cs typeface="Times New Roman" panose="02020603050405020304" pitchFamily="18" charset="0"/>
              </a:defRPr>
            </a:lvl1pPr>
          </a:lstStyle>
          <a:p>
            <a:fld id="{54CFC71C-7436-4789-B28C-3866D1DE9C57}" type="slidenum">
              <a:rPr lang="vi-VN" smtClean="0"/>
              <a:pPr/>
              <a:t>‹#›</a:t>
            </a:fld>
            <a:endParaRPr lang="vi-VN"/>
          </a:p>
        </p:txBody>
      </p:sp>
    </p:spTree>
    <p:extLst>
      <p:ext uri="{BB962C8B-B14F-4D97-AF65-F5344CB8AC3E}">
        <p14:creationId xmlns:p14="http://schemas.microsoft.com/office/powerpoint/2010/main" val="3139775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E027318D-F384-4B3E-B17C-B401ED6B714A}" type="datetimeFigureOut">
              <a:rPr lang="vi-VN" smtClean="0"/>
              <a:t>27/10/2020</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4CFC71C-7436-4789-B28C-3866D1DE9C57}" type="slidenum">
              <a:rPr lang="vi-VN" smtClean="0"/>
              <a:t>‹#›</a:t>
            </a:fld>
            <a:endParaRPr lang="vi-VN"/>
          </a:p>
        </p:txBody>
      </p:sp>
    </p:spTree>
    <p:extLst>
      <p:ext uri="{BB962C8B-B14F-4D97-AF65-F5344CB8AC3E}">
        <p14:creationId xmlns:p14="http://schemas.microsoft.com/office/powerpoint/2010/main" val="2273432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E027318D-F384-4B3E-B17C-B401ED6B714A}" type="datetimeFigureOut">
              <a:rPr lang="vi-VN" smtClean="0"/>
              <a:t>27/10/2020</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4CFC71C-7436-4789-B28C-3866D1DE9C57}" type="slidenum">
              <a:rPr lang="vi-VN" smtClean="0"/>
              <a:t>‹#›</a:t>
            </a:fld>
            <a:endParaRPr lang="vi-VN"/>
          </a:p>
        </p:txBody>
      </p:sp>
    </p:spTree>
    <p:extLst>
      <p:ext uri="{BB962C8B-B14F-4D97-AF65-F5344CB8AC3E}">
        <p14:creationId xmlns:p14="http://schemas.microsoft.com/office/powerpoint/2010/main" val="2372942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FF0000"/>
                </a:solidFill>
                <a:latin typeface="Times New Roman" panose="02020603050405020304" pitchFamily="18" charset="0"/>
                <a:cs typeface="Times New Roman" panose="02020603050405020304" pitchFamily="18" charset="0"/>
              </a:defRPr>
            </a:lvl1p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E027318D-F384-4B3E-B17C-B401ED6B714A}" type="datetimeFigureOut">
              <a:rPr lang="vi-VN" smtClean="0"/>
              <a:t>27/10/2020</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4CFC71C-7436-4789-B28C-3866D1DE9C57}" type="slidenum">
              <a:rPr lang="vi-VN" smtClean="0"/>
              <a:t>‹#›</a:t>
            </a:fld>
            <a:endParaRPr lang="vi-VN"/>
          </a:p>
        </p:txBody>
      </p:sp>
    </p:spTree>
    <p:extLst>
      <p:ext uri="{BB962C8B-B14F-4D97-AF65-F5344CB8AC3E}">
        <p14:creationId xmlns:p14="http://schemas.microsoft.com/office/powerpoint/2010/main" val="1551338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27318D-F384-4B3E-B17C-B401ED6B714A}" type="datetimeFigureOut">
              <a:rPr lang="vi-VN" smtClean="0"/>
              <a:t>27/10/2020</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4CFC71C-7436-4789-B28C-3866D1DE9C57}" type="slidenum">
              <a:rPr lang="vi-VN" smtClean="0"/>
              <a:t>‹#›</a:t>
            </a:fld>
            <a:endParaRPr lang="vi-VN"/>
          </a:p>
        </p:txBody>
      </p:sp>
    </p:spTree>
    <p:extLst>
      <p:ext uri="{BB962C8B-B14F-4D97-AF65-F5344CB8AC3E}">
        <p14:creationId xmlns:p14="http://schemas.microsoft.com/office/powerpoint/2010/main" val="3076060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E027318D-F384-4B3E-B17C-B401ED6B714A}" type="datetimeFigureOut">
              <a:rPr lang="vi-VN" smtClean="0"/>
              <a:t>27/10/2020</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54CFC71C-7436-4789-B28C-3866D1DE9C57}" type="slidenum">
              <a:rPr lang="vi-VN" smtClean="0"/>
              <a:t>‹#›</a:t>
            </a:fld>
            <a:endParaRPr lang="vi-VN"/>
          </a:p>
        </p:txBody>
      </p:sp>
    </p:spTree>
    <p:extLst>
      <p:ext uri="{BB962C8B-B14F-4D97-AF65-F5344CB8AC3E}">
        <p14:creationId xmlns:p14="http://schemas.microsoft.com/office/powerpoint/2010/main" val="2762977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E027318D-F384-4B3E-B17C-B401ED6B714A}" type="datetimeFigureOut">
              <a:rPr lang="vi-VN" smtClean="0"/>
              <a:t>27/10/2020</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54CFC71C-7436-4789-B28C-3866D1DE9C57}" type="slidenum">
              <a:rPr lang="vi-VN" smtClean="0"/>
              <a:t>‹#›</a:t>
            </a:fld>
            <a:endParaRPr lang="vi-VN"/>
          </a:p>
        </p:txBody>
      </p:sp>
    </p:spTree>
    <p:extLst>
      <p:ext uri="{BB962C8B-B14F-4D97-AF65-F5344CB8AC3E}">
        <p14:creationId xmlns:p14="http://schemas.microsoft.com/office/powerpoint/2010/main" val="3678837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E027318D-F384-4B3E-B17C-B401ED6B714A}" type="datetimeFigureOut">
              <a:rPr lang="vi-VN" smtClean="0"/>
              <a:t>27/10/2020</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54CFC71C-7436-4789-B28C-3866D1DE9C57}" type="slidenum">
              <a:rPr lang="vi-VN" smtClean="0"/>
              <a:t>‹#›</a:t>
            </a:fld>
            <a:endParaRPr lang="vi-VN"/>
          </a:p>
        </p:txBody>
      </p:sp>
    </p:spTree>
    <p:extLst>
      <p:ext uri="{BB962C8B-B14F-4D97-AF65-F5344CB8AC3E}">
        <p14:creationId xmlns:p14="http://schemas.microsoft.com/office/powerpoint/2010/main" val="1684362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27318D-F384-4B3E-B17C-B401ED6B714A}" type="datetimeFigureOut">
              <a:rPr lang="vi-VN" smtClean="0"/>
              <a:t>27/10/2020</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54CFC71C-7436-4789-B28C-3866D1DE9C57}" type="slidenum">
              <a:rPr lang="vi-VN" smtClean="0"/>
              <a:t>‹#›</a:t>
            </a:fld>
            <a:endParaRPr lang="vi-VN"/>
          </a:p>
        </p:txBody>
      </p:sp>
    </p:spTree>
    <p:extLst>
      <p:ext uri="{BB962C8B-B14F-4D97-AF65-F5344CB8AC3E}">
        <p14:creationId xmlns:p14="http://schemas.microsoft.com/office/powerpoint/2010/main" val="5924920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27318D-F384-4B3E-B17C-B401ED6B714A}" type="datetimeFigureOut">
              <a:rPr lang="vi-VN" smtClean="0"/>
              <a:t>27/10/2020</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54CFC71C-7436-4789-B28C-3866D1DE9C57}" type="slidenum">
              <a:rPr lang="vi-VN" smtClean="0"/>
              <a:t>‹#›</a:t>
            </a:fld>
            <a:endParaRPr lang="vi-VN"/>
          </a:p>
        </p:txBody>
      </p:sp>
    </p:spTree>
    <p:extLst>
      <p:ext uri="{BB962C8B-B14F-4D97-AF65-F5344CB8AC3E}">
        <p14:creationId xmlns:p14="http://schemas.microsoft.com/office/powerpoint/2010/main" val="3125586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27318D-F384-4B3E-B17C-B401ED6B714A}" type="datetimeFigureOut">
              <a:rPr lang="vi-VN" smtClean="0"/>
              <a:t>27/10/2020</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54CFC71C-7436-4789-B28C-3866D1DE9C57}" type="slidenum">
              <a:rPr lang="vi-VN" smtClean="0"/>
              <a:t>‹#›</a:t>
            </a:fld>
            <a:endParaRPr lang="vi-VN"/>
          </a:p>
        </p:txBody>
      </p:sp>
    </p:spTree>
    <p:extLst>
      <p:ext uri="{BB962C8B-B14F-4D97-AF65-F5344CB8AC3E}">
        <p14:creationId xmlns:p14="http://schemas.microsoft.com/office/powerpoint/2010/main" val="3148708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27318D-F384-4B3E-B17C-B401ED6B714A}" type="datetimeFigureOut">
              <a:rPr lang="vi-VN" smtClean="0"/>
              <a:t>27/10/2020</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CFC71C-7436-4789-B28C-3866D1DE9C57}" type="slidenum">
              <a:rPr lang="vi-VN" smtClean="0"/>
              <a:t>‹#›</a:t>
            </a:fld>
            <a:endParaRPr lang="vi-VN"/>
          </a:p>
        </p:txBody>
      </p:sp>
    </p:spTree>
    <p:extLst>
      <p:ext uri="{BB962C8B-B14F-4D97-AF65-F5344CB8AC3E}">
        <p14:creationId xmlns:p14="http://schemas.microsoft.com/office/powerpoint/2010/main" val="17565021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21015" y="1789324"/>
            <a:ext cx="8888652" cy="923330"/>
          </a:xfrm>
          <a:prstGeom prst="rect">
            <a:avLst/>
          </a:prstGeom>
          <a:noFill/>
        </p:spPr>
        <p:txBody>
          <a:bodyPr wrap="none" lIns="91440" tIns="45720" rIns="91440" bIns="45720">
            <a:spAutoFit/>
          </a:bodyPr>
          <a:lstStyle/>
          <a:p>
            <a:pPr algn="ctr"/>
            <a:r>
              <a:rPr lang="en-US" sz="5400" b="0" cap="none" spc="0" dirty="0" smtClean="0">
                <a:ln w="0"/>
                <a:solidFill>
                  <a:schemeClr val="tx1"/>
                </a:solidFill>
                <a:effectLst>
                  <a:outerShdw blurRad="38100" dist="19050" dir="2700000" algn="tl" rotWithShape="0">
                    <a:schemeClr val="dk1">
                      <a:alpha val="40000"/>
                    </a:schemeClr>
                  </a:outerShdw>
                </a:effectLst>
              </a:rPr>
              <a:t>ÔN TẬP MÔN CƠ SỞ MÁY TÍNH</a:t>
            </a:r>
            <a:endParaRPr lang="vi-VN" sz="5400" b="0" cap="none" spc="0" dirty="0">
              <a:ln w="0"/>
              <a:solidFill>
                <a:schemeClr val="tx1"/>
              </a:solidFill>
              <a:effectLst>
                <a:outerShdw blurRad="38100" dist="19050" dir="2700000" algn="tl" rotWithShape="0">
                  <a:schemeClr val="dk1">
                    <a:alpha val="40000"/>
                  </a:schemeClr>
                </a:outerShdw>
              </a:effectLst>
            </a:endParaRPr>
          </a:p>
        </p:txBody>
      </p:sp>
      <p:sp>
        <p:nvSpPr>
          <p:cNvPr id="5" name="Title 4"/>
          <p:cNvSpPr>
            <a:spLocks noGrp="1"/>
          </p:cNvSpPr>
          <p:nvPr>
            <p:ph type="ctrTitle"/>
          </p:nvPr>
        </p:nvSpPr>
        <p:spPr>
          <a:xfrm>
            <a:off x="1421015" y="3188907"/>
            <a:ext cx="9144000" cy="2387600"/>
          </a:xfrm>
        </p:spPr>
        <p:txBody>
          <a:bodyPr/>
          <a:lstStyle/>
          <a:p>
            <a:endParaRPr lang="vi-VN"/>
          </a:p>
        </p:txBody>
      </p:sp>
    </p:spTree>
    <p:extLst>
      <p:ext uri="{BB962C8B-B14F-4D97-AF65-F5344CB8AC3E}">
        <p14:creationId xmlns:p14="http://schemas.microsoft.com/office/powerpoint/2010/main" val="35104519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085" y="0"/>
            <a:ext cx="11353801" cy="1325563"/>
          </a:xfrm>
        </p:spPr>
        <p:txBody>
          <a:bodyPr>
            <a:normAutofit/>
          </a:bodyPr>
          <a:lstStyle/>
          <a:p>
            <a:r>
              <a:rPr lang="en-US" dirty="0" smtClean="0"/>
              <a:t>Cấu </a:t>
            </a:r>
            <a:r>
              <a:rPr lang="en-US" dirty="0"/>
              <a:t>trúc tổng quát của một hệ thống máy </a:t>
            </a:r>
            <a:r>
              <a:rPr lang="en-US" dirty="0" smtClean="0"/>
              <a:t>tính</a:t>
            </a:r>
            <a:endParaRPr lang="vi-VN" dirty="0"/>
          </a:p>
        </p:txBody>
      </p:sp>
      <p:sp>
        <p:nvSpPr>
          <p:cNvPr id="5" name="Content Placeholder 4"/>
          <p:cNvSpPr>
            <a:spLocks noGrp="1"/>
          </p:cNvSpPr>
          <p:nvPr>
            <p:ph idx="1"/>
          </p:nvPr>
        </p:nvSpPr>
        <p:spPr>
          <a:xfrm>
            <a:off x="214085" y="1059544"/>
            <a:ext cx="11353801" cy="5798456"/>
          </a:xfrm>
        </p:spPr>
        <p:txBody>
          <a:bodyPr>
            <a:normAutofit/>
          </a:bodyPr>
          <a:lstStyle/>
          <a:p>
            <a:pPr marL="0" indent="0">
              <a:buNone/>
            </a:pPr>
            <a:r>
              <a:rPr lang="vi-VN" dirty="0" smtClean="0">
                <a:latin typeface="Times New Roman" panose="02020603050405020304" pitchFamily="18" charset="0"/>
                <a:cs typeface="Times New Roman" panose="02020603050405020304" pitchFamily="18" charset="0"/>
              </a:rPr>
              <a:t>Khái niệm bộ nhớ ngoài:</a:t>
            </a:r>
          </a:p>
          <a:p>
            <a:pPr marL="0" indent="0" algn="just">
              <a:buNone/>
            </a:pPr>
            <a:r>
              <a:rPr lang="vi-VN" dirty="0" smtClean="0">
                <a:latin typeface="Times New Roman" panose="02020603050405020304" pitchFamily="18" charset="0"/>
                <a:cs typeface="Times New Roman" panose="02020603050405020304" pitchFamily="18" charset="0"/>
              </a:rPr>
              <a:t>- Bộ nhớ ngoài (storage devices): gồm các loại bộ nhớ mà CPU không thể truy cập trực tiếp, thông tin lưu trữ không bị xóa khi mất nguồn, có dung lượng lớn hơn bộ nhớ trong nhưng tốc độ truy cập thấp hơn</a:t>
            </a:r>
          </a:p>
          <a:p>
            <a:pPr marL="0" indent="0" algn="just">
              <a:buNone/>
            </a:pPr>
            <a:r>
              <a:rPr lang="vi-VN" dirty="0" smtClean="0">
                <a:latin typeface="Times New Roman" panose="02020603050405020304" pitchFamily="18" charset="0"/>
                <a:cs typeface="Times New Roman" panose="02020603050405020304" pitchFamily="18" charset="0"/>
              </a:rPr>
              <a:t>- Bộ nhớ ngoài gồm các loại đĩa từ tính (đĩa cứng từ, đĩa mềm), đĩa quang (CD/DVD/Bluray), bộ nhớ flash (các loại thẻ nhớ, thanh nhớ usb, ổ cứng thể rắn), …</a:t>
            </a:r>
          </a:p>
        </p:txBody>
      </p:sp>
    </p:spTree>
    <p:extLst>
      <p:ext uri="{BB962C8B-B14F-4D97-AF65-F5344CB8AC3E}">
        <p14:creationId xmlns:p14="http://schemas.microsoft.com/office/powerpoint/2010/main" val="2543826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1" y="0"/>
            <a:ext cx="11625942" cy="1325563"/>
          </a:xfrm>
        </p:spPr>
        <p:txBody>
          <a:bodyPr>
            <a:normAutofit/>
          </a:bodyPr>
          <a:lstStyle/>
          <a:p>
            <a:r>
              <a:rPr lang="en-US" dirty="0" smtClean="0"/>
              <a:t>Cấu </a:t>
            </a:r>
            <a:r>
              <a:rPr lang="en-US" dirty="0"/>
              <a:t>trúc tổng quát của một hệ thống máy </a:t>
            </a:r>
            <a:r>
              <a:rPr lang="en-US" dirty="0" smtClean="0"/>
              <a:t>tính</a:t>
            </a:r>
            <a:endParaRPr lang="vi-VN" dirty="0"/>
          </a:p>
        </p:txBody>
      </p:sp>
      <p:sp>
        <p:nvSpPr>
          <p:cNvPr id="5" name="Content Placeholder 4"/>
          <p:cNvSpPr>
            <a:spLocks noGrp="1"/>
          </p:cNvSpPr>
          <p:nvPr>
            <p:ph idx="1"/>
          </p:nvPr>
        </p:nvSpPr>
        <p:spPr>
          <a:xfrm>
            <a:off x="707572" y="1157967"/>
            <a:ext cx="10515600" cy="5417003"/>
          </a:xfrm>
        </p:spPr>
        <p:txBody>
          <a:bodyPr>
            <a:normAutofit/>
          </a:bodyPr>
          <a:lstStyle/>
          <a:p>
            <a:pPr marL="0" indent="0">
              <a:buNone/>
            </a:pPr>
            <a:r>
              <a:rPr lang="vi-VN" b="1" dirty="0" smtClean="0">
                <a:latin typeface="Times New Roman" panose="02020603050405020304" pitchFamily="18" charset="0"/>
                <a:cs typeface="Times New Roman" panose="02020603050405020304" pitchFamily="18" charset="0"/>
              </a:rPr>
              <a:t>Đặc điểm cơ bản của bộ nhớ ngoài:</a:t>
            </a:r>
          </a:p>
          <a:p>
            <a:pPr marL="457200" lvl="1" indent="0">
              <a:buNone/>
            </a:pPr>
            <a:r>
              <a:rPr lang="vi-VN" dirty="0" smtClean="0">
                <a:latin typeface="Times New Roman" panose="02020603050405020304" pitchFamily="18" charset="0"/>
                <a:cs typeface="Times New Roman" panose="02020603050405020304" pitchFamily="18" charset="0"/>
              </a:rPr>
              <a:t>- Thông tin không được định vị bằng địa chỉ giống như bộ nhớ trong mà được tổ chức theo từng khối logic gọi là tệp (file)</a:t>
            </a:r>
          </a:p>
          <a:p>
            <a:pPr lvl="1">
              <a:buFontTx/>
              <a:buChar char="-"/>
            </a:pPr>
            <a:r>
              <a:rPr lang="vi-VN" dirty="0" smtClean="0">
                <a:latin typeface="Times New Roman" panose="02020603050405020304" pitchFamily="18" charset="0"/>
                <a:cs typeface="Times New Roman" panose="02020603050405020304" pitchFamily="18" charset="0"/>
              </a:rPr>
              <a:t>CPU không thể làm việc trực tiếp với dữ liệu ở bộ nhớ  ngoài</a:t>
            </a:r>
          </a:p>
          <a:p>
            <a:pPr lvl="1">
              <a:buFontTx/>
              <a:buChar char="-"/>
            </a:pPr>
            <a:r>
              <a:rPr lang="vi-VN" dirty="0" smtClean="0">
                <a:latin typeface="Times New Roman" panose="02020603050405020304" pitchFamily="18" charset="0"/>
                <a:cs typeface="Times New Roman" panose="02020603050405020304" pitchFamily="18" charset="0"/>
              </a:rPr>
              <a:t>Trước khi sử dụng, dữ liệu ở các file được chuyển dần vào bộ nhớ trong để CPU có thể xử lý</a:t>
            </a:r>
          </a:p>
          <a:p>
            <a:pPr lvl="1">
              <a:buFontTx/>
              <a:buChar char="-"/>
            </a:pPr>
            <a:r>
              <a:rPr lang="vi-VN" dirty="0" smtClean="0">
                <a:latin typeface="Times New Roman" panose="02020603050405020304" pitchFamily="18" charset="0"/>
                <a:cs typeface="Times New Roman" panose="02020603050405020304" pitchFamily="18" charset="0"/>
              </a:rPr>
              <a:t>Có 3 công nghệ được dùng để chế tạo bộ nhớ ngoài là: từ tính, quang, thể rắn</a:t>
            </a:r>
          </a:p>
          <a:p>
            <a:pPr lvl="1"/>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38783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1" y="0"/>
            <a:ext cx="11625942" cy="1325563"/>
          </a:xfrm>
        </p:spPr>
        <p:txBody>
          <a:bodyPr>
            <a:normAutofit/>
          </a:bodyPr>
          <a:lstStyle/>
          <a:p>
            <a:r>
              <a:rPr lang="en-US" dirty="0" smtClean="0"/>
              <a:t>Cấu </a:t>
            </a:r>
            <a:r>
              <a:rPr lang="en-US" dirty="0"/>
              <a:t>trúc tổng quát của một hệ thống máy </a:t>
            </a:r>
            <a:r>
              <a:rPr lang="en-US" dirty="0" smtClean="0"/>
              <a:t>tính</a:t>
            </a:r>
            <a:endParaRPr lang="vi-VN" dirty="0"/>
          </a:p>
        </p:txBody>
      </p:sp>
      <p:sp>
        <p:nvSpPr>
          <p:cNvPr id="5" name="Content Placeholder 4"/>
          <p:cNvSpPr>
            <a:spLocks noGrp="1"/>
          </p:cNvSpPr>
          <p:nvPr>
            <p:ph idx="1"/>
          </p:nvPr>
        </p:nvSpPr>
        <p:spPr>
          <a:xfrm>
            <a:off x="707572" y="1157967"/>
            <a:ext cx="10515600" cy="5417003"/>
          </a:xfrm>
        </p:spPr>
        <p:txBody>
          <a:bodyPr>
            <a:normAutofit/>
          </a:bodyPr>
          <a:lstStyle/>
          <a:p>
            <a:pPr marL="0" indent="0">
              <a:buNone/>
            </a:pPr>
            <a:r>
              <a:rPr lang="vi-VN" dirty="0" smtClean="0">
                <a:latin typeface="Times New Roman" panose="02020603050405020304" pitchFamily="18" charset="0"/>
                <a:cs typeface="Times New Roman" panose="02020603050405020304" pitchFamily="18" charset="0"/>
              </a:rPr>
              <a:t>Hệ </a:t>
            </a:r>
            <a:r>
              <a:rPr lang="vi-VN" smtClean="0">
                <a:latin typeface="Times New Roman" panose="02020603050405020304" pitchFamily="18" charset="0"/>
                <a:cs typeface="Times New Roman" panose="02020603050405020304" pitchFamily="18" charset="0"/>
              </a:rPr>
              <a:t>thống </a:t>
            </a:r>
            <a:r>
              <a:rPr lang="en-US" smtClean="0">
                <a:latin typeface="Times New Roman" panose="02020603050405020304" pitchFamily="18" charset="0"/>
                <a:cs typeface="Times New Roman" panose="02020603050405020304" pitchFamily="18" charset="0"/>
              </a:rPr>
              <a:t>xuất nhập</a:t>
            </a:r>
            <a:r>
              <a:rPr lang="vi-VN" smtClean="0">
                <a:latin typeface="Times New Roman" panose="02020603050405020304" pitchFamily="18" charset="0"/>
                <a:cs typeface="Times New Roman" panose="02020603050405020304" pitchFamily="18" charset="0"/>
              </a:rPr>
              <a:t>:</a:t>
            </a:r>
            <a:endParaRPr lang="vi-VN" dirty="0" smtClean="0">
              <a:latin typeface="Times New Roman" panose="02020603050405020304" pitchFamily="18" charset="0"/>
              <a:cs typeface="Times New Roman" panose="02020603050405020304" pitchFamily="18" charset="0"/>
            </a:endParaRPr>
          </a:p>
          <a:p>
            <a:r>
              <a:rPr lang="vi-VN" dirty="0" smtClean="0">
                <a:latin typeface="Times New Roman" panose="02020603050405020304" pitchFamily="18" charset="0"/>
                <a:cs typeface="Times New Roman" panose="02020603050405020304" pitchFamily="18" charset="0"/>
              </a:rPr>
              <a:t>Chức năng: trao đổi thông tin giữa máy tính với thế giới bên ngoài </a:t>
            </a:r>
          </a:p>
          <a:p>
            <a:r>
              <a:rPr lang="vi-VN" dirty="0" smtClean="0">
                <a:latin typeface="Times New Roman" panose="02020603050405020304" pitchFamily="18" charset="0"/>
                <a:cs typeface="Times New Roman" panose="02020603050405020304" pitchFamily="18" charset="0"/>
              </a:rPr>
              <a:t>Các thao tác cơ bản:</a:t>
            </a:r>
          </a:p>
          <a:p>
            <a:pPr lvl="1"/>
            <a:r>
              <a:rPr lang="vi-VN" dirty="0" smtClean="0">
                <a:latin typeface="Times New Roman" panose="02020603050405020304" pitchFamily="18" charset="0"/>
                <a:cs typeface="Times New Roman" panose="02020603050405020304" pitchFamily="18" charset="0"/>
              </a:rPr>
              <a:t> Vào dữ liệu (Input)</a:t>
            </a:r>
          </a:p>
          <a:p>
            <a:pPr lvl="1"/>
            <a:r>
              <a:rPr lang="vi-VN" dirty="0" smtClean="0">
                <a:latin typeface="Times New Roman" panose="02020603050405020304" pitchFamily="18" charset="0"/>
                <a:cs typeface="Times New Roman" panose="02020603050405020304" pitchFamily="18" charset="0"/>
              </a:rPr>
              <a:t> Ra dữ liệu (Output)</a:t>
            </a:r>
          </a:p>
          <a:p>
            <a:pPr algn="just"/>
            <a:r>
              <a:rPr lang="vi-VN" dirty="0" smtClean="0">
                <a:latin typeface="Times New Roman" panose="02020603050405020304" pitchFamily="18" charset="0"/>
                <a:cs typeface="Times New Roman" panose="02020603050405020304" pitchFamily="18" charset="0"/>
              </a:rPr>
              <a:t>Các thiết bị </a:t>
            </a:r>
            <a:r>
              <a:rPr lang="vi-VN" smtClean="0">
                <a:latin typeface="Times New Roman" panose="02020603050405020304" pitchFamily="18" charset="0"/>
                <a:cs typeface="Times New Roman" panose="02020603050405020304" pitchFamily="18" charset="0"/>
              </a:rPr>
              <a:t>ngoại vị</a:t>
            </a:r>
            <a:r>
              <a:rPr lang="en-US" smtClean="0">
                <a:latin typeface="Times New Roman" panose="02020603050405020304" pitchFamily="18" charset="0"/>
                <a:cs typeface="Times New Roman" panose="02020603050405020304" pitchFamily="18" charset="0"/>
              </a:rPr>
              <a:t> (xuất/nhập) </a:t>
            </a:r>
            <a:r>
              <a:rPr lang="vi-VN" smtClean="0">
                <a:latin typeface="Times New Roman" panose="02020603050405020304" pitchFamily="18" charset="0"/>
                <a:cs typeface="Times New Roman" panose="02020603050405020304" pitchFamily="18" charset="0"/>
              </a:rPr>
              <a:t>được </a:t>
            </a:r>
            <a:r>
              <a:rPr lang="vi-VN" dirty="0" smtClean="0">
                <a:latin typeface="Times New Roman" panose="02020603050405020304" pitchFamily="18" charset="0"/>
                <a:cs typeface="Times New Roman" panose="02020603050405020304" pitchFamily="18" charset="0"/>
              </a:rPr>
              <a:t>kết nối với Mainboard thông qua cổng giao tiếp: </a:t>
            </a:r>
          </a:p>
          <a:p>
            <a:pPr lvl="1"/>
            <a:r>
              <a:rPr lang="vi-VN" dirty="0" smtClean="0">
                <a:latin typeface="Times New Roman" panose="02020603050405020304" pitchFamily="18" charset="0"/>
                <a:cs typeface="Times New Roman" panose="02020603050405020304" pitchFamily="18" charset="0"/>
              </a:rPr>
              <a:t>Cổng VGA  kết nối với máy chiếu, video card</a:t>
            </a:r>
          </a:p>
          <a:p>
            <a:pPr lvl="1"/>
            <a:r>
              <a:rPr lang="vi-VN" dirty="0" smtClean="0">
                <a:latin typeface="Times New Roman" panose="02020603050405020304" pitchFamily="18" charset="0"/>
                <a:cs typeface="Times New Roman" panose="02020603050405020304" pitchFamily="18" charset="0"/>
              </a:rPr>
              <a:t>HDMI: kết nối với các thiết bị có độ nét cao như TV, đầu đĩa, các thiết bị game</a:t>
            </a:r>
          </a:p>
          <a:p>
            <a:pPr lvl="1"/>
            <a:r>
              <a:rPr lang="vi-VN" dirty="0" smtClean="0">
                <a:latin typeface="Times New Roman" panose="02020603050405020304" pitchFamily="18" charset="0"/>
                <a:cs typeface="Times New Roman" panose="02020603050405020304" pitchFamily="18" charset="0"/>
              </a:rPr>
              <a:t>USB: kết nối với thiết bị sạt điện thoại, thẻ nhớ,...</a:t>
            </a:r>
            <a:endParaRPr lang="vi-VN" dirty="0">
              <a:latin typeface="Times New Roman" panose="02020603050405020304" pitchFamily="18" charset="0"/>
              <a:cs typeface="Times New Roman" panose="02020603050405020304" pitchFamily="18" charset="0"/>
            </a:endParaRPr>
          </a:p>
          <a:p>
            <a:pPr marL="457200" lvl="1" indent="0">
              <a:buNone/>
            </a:pPr>
            <a:endParaRPr lang="vi-VN" dirty="0" smtClean="0">
              <a:latin typeface="Times New Roman" panose="02020603050405020304" pitchFamily="18" charset="0"/>
              <a:cs typeface="Times New Roman" panose="02020603050405020304" pitchFamily="18" charset="0"/>
            </a:endParaRPr>
          </a:p>
          <a:p>
            <a:pPr lvl="1"/>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54877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 NGUYÊN LÝ VON NEUMANN</a:t>
            </a:r>
            <a:endParaRPr lang="vi-VN" dirty="0"/>
          </a:p>
        </p:txBody>
      </p:sp>
      <p:sp>
        <p:nvSpPr>
          <p:cNvPr id="3" name="Content Placeholder 2"/>
          <p:cNvSpPr>
            <a:spLocks noGrp="1"/>
          </p:cNvSpPr>
          <p:nvPr>
            <p:ph idx="1"/>
          </p:nvPr>
        </p:nvSpPr>
        <p:spPr>
          <a:xfrm>
            <a:off x="319314" y="1690688"/>
            <a:ext cx="11034486" cy="4486275"/>
          </a:xfrm>
        </p:spPr>
        <p:txBody>
          <a:bodyPr/>
          <a:lstStyle/>
          <a:p>
            <a:pPr algn="just">
              <a:lnSpc>
                <a:spcPct val="150000"/>
              </a:lnSpc>
            </a:pPr>
            <a:r>
              <a:rPr lang="vi-VN" dirty="0" smtClean="0">
                <a:latin typeface="+mj-lt"/>
              </a:rPr>
              <a:t>Nguyên lý điều khiển bằng chương </a:t>
            </a:r>
            <a:r>
              <a:rPr lang="vi-VN" smtClean="0">
                <a:latin typeface="+mj-lt"/>
              </a:rPr>
              <a:t>trình:</a:t>
            </a:r>
            <a:endParaRPr lang="en-US" smtClean="0">
              <a:latin typeface="+mj-lt"/>
            </a:endParaRPr>
          </a:p>
          <a:p>
            <a:pPr marL="457200" lvl="1" indent="0" algn="just">
              <a:lnSpc>
                <a:spcPct val="150000"/>
              </a:lnSpc>
              <a:buNone/>
            </a:pPr>
            <a:r>
              <a:rPr lang="en-US" smtClean="0">
                <a:latin typeface="Times New Roman" panose="02020603050405020304" pitchFamily="18" charset="0"/>
                <a:cs typeface="Times New Roman" panose="02020603050405020304" pitchFamily="18" charset="0"/>
              </a:rPr>
              <a:t>M</a:t>
            </a:r>
            <a:r>
              <a:rPr lang="vi-VN" smtClean="0">
                <a:latin typeface="Times New Roman" panose="02020603050405020304" pitchFamily="18" charset="0"/>
                <a:cs typeface="Times New Roman" panose="02020603050405020304" pitchFamily="18" charset="0"/>
              </a:rPr>
              <a:t>áy </a:t>
            </a:r>
            <a:r>
              <a:rPr lang="vi-VN" dirty="0" smtClean="0">
                <a:latin typeface="+mj-lt"/>
              </a:rPr>
              <a:t>tính hoạt động theo chương trình được lưu trữ sẵn trong bộ nhớ. </a:t>
            </a:r>
          </a:p>
          <a:p>
            <a:pPr algn="just">
              <a:lnSpc>
                <a:spcPct val="150000"/>
              </a:lnSpc>
            </a:pPr>
            <a:r>
              <a:rPr lang="vi-VN" dirty="0" smtClean="0">
                <a:latin typeface="Times New Roman" panose="02020603050405020304" pitchFamily="18" charset="0"/>
                <a:cs typeface="Times New Roman" panose="02020603050405020304" pitchFamily="18" charset="0"/>
              </a:rPr>
              <a:t> Nguyên lý truy cập theo địa chỉ</a:t>
            </a:r>
            <a:r>
              <a:rPr lang="vi-VN" smtClean="0">
                <a:latin typeface="Times New Roman" panose="02020603050405020304" pitchFamily="18" charset="0"/>
                <a:cs typeface="Times New Roman" panose="02020603050405020304" pitchFamily="18" charset="0"/>
              </a:rPr>
              <a:t>: </a:t>
            </a:r>
            <a:endParaRPr lang="en-US" smtClean="0">
              <a:latin typeface="Times New Roman" panose="02020603050405020304" pitchFamily="18" charset="0"/>
              <a:cs typeface="Times New Roman" panose="02020603050405020304" pitchFamily="18" charset="0"/>
            </a:endParaRPr>
          </a:p>
          <a:p>
            <a:pPr lvl="1" algn="just">
              <a:lnSpc>
                <a:spcPct val="150000"/>
              </a:lnSpc>
            </a:pPr>
            <a:r>
              <a:rPr lang="en-US" smtClean="0">
                <a:latin typeface="Times New Roman" panose="02020603050405020304" pitchFamily="18" charset="0"/>
                <a:cs typeface="Times New Roman" panose="02020603050405020304" pitchFamily="18" charset="0"/>
              </a:rPr>
              <a:t>C</a:t>
            </a:r>
            <a:r>
              <a:rPr lang="vi-VN" smtClean="0">
                <a:latin typeface="Times New Roman" panose="02020603050405020304" pitchFamily="18" charset="0"/>
                <a:cs typeface="Times New Roman" panose="02020603050405020304" pitchFamily="18" charset="0"/>
              </a:rPr>
              <a:t>ác </a:t>
            </a:r>
            <a:r>
              <a:rPr lang="vi-VN" dirty="0" smtClean="0">
                <a:latin typeface="Times New Roman" panose="02020603050405020304" pitchFamily="18" charset="0"/>
                <a:cs typeface="Times New Roman" panose="02020603050405020304" pitchFamily="18" charset="0"/>
              </a:rPr>
              <a:t>chương trình, dữ liệu trước, trong và sau khi xử lý đều được đưa vào bộ nhớ trong những vùng nhớ được đánh </a:t>
            </a:r>
            <a:r>
              <a:rPr lang="vi-VN" smtClean="0">
                <a:latin typeface="Times New Roman" panose="02020603050405020304" pitchFamily="18" charset="0"/>
                <a:cs typeface="Times New Roman" panose="02020603050405020304" pitchFamily="18" charset="0"/>
              </a:rPr>
              <a:t>địa chỉ</a:t>
            </a:r>
            <a:r>
              <a:rPr lang="en-US" smtClean="0">
                <a:latin typeface="Times New Roman" panose="02020603050405020304" pitchFamily="18" charset="0"/>
                <a:cs typeface="Times New Roman" panose="02020603050405020304" pitchFamily="18" charset="0"/>
              </a:rPr>
              <a:t>.</a:t>
            </a:r>
          </a:p>
          <a:p>
            <a:pPr lvl="1" algn="just">
              <a:lnSpc>
                <a:spcPct val="150000"/>
              </a:lnSpc>
            </a:pPr>
            <a:r>
              <a:rPr lang="en-US" smtClean="0">
                <a:latin typeface="Times New Roman" panose="02020603050405020304" pitchFamily="18" charset="0"/>
                <a:cs typeface="Times New Roman" panose="02020603050405020304" pitchFamily="18" charset="0"/>
              </a:rPr>
              <a:t>V</a:t>
            </a:r>
            <a:r>
              <a:rPr lang="vi-VN" smtClean="0">
                <a:latin typeface="Times New Roman" panose="02020603050405020304" pitchFamily="18" charset="0"/>
                <a:cs typeface="Times New Roman" panose="02020603050405020304" pitchFamily="18" charset="0"/>
              </a:rPr>
              <a:t>iệc </a:t>
            </a:r>
            <a:r>
              <a:rPr lang="vi-VN" dirty="0" smtClean="0">
                <a:latin typeface="Times New Roman" panose="02020603050405020304" pitchFamily="18" charset="0"/>
                <a:cs typeface="Times New Roman" panose="02020603050405020304" pitchFamily="18" charset="0"/>
              </a:rPr>
              <a:t>truy cập dữ liệu là gián tiếp thông qua địa chỉ của nó trong bộ nhớ</a:t>
            </a:r>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08548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 NGUYÊN LÝ VON NEUMANN</a:t>
            </a:r>
            <a:endParaRPr lang="vi-VN" dirty="0"/>
          </a:p>
        </p:txBody>
      </p:sp>
      <p:sp>
        <p:nvSpPr>
          <p:cNvPr id="3" name="Content Placeholder 2"/>
          <p:cNvSpPr>
            <a:spLocks noGrp="1"/>
          </p:cNvSpPr>
          <p:nvPr>
            <p:ph idx="1"/>
          </p:nvPr>
        </p:nvSpPr>
        <p:spPr>
          <a:xfrm>
            <a:off x="319314" y="1690688"/>
            <a:ext cx="11034486" cy="878341"/>
          </a:xfrm>
        </p:spPr>
        <p:txBody>
          <a:bodyPr/>
          <a:lstStyle/>
          <a:p>
            <a:pPr algn="just"/>
            <a:r>
              <a:rPr lang="vi-VN" dirty="0" smtClean="0">
                <a:latin typeface="+mj-lt"/>
              </a:rPr>
              <a:t>Cấu trúc chung của 1 </a:t>
            </a:r>
            <a:r>
              <a:rPr lang="vi-VN" smtClean="0">
                <a:latin typeface="+mj-lt"/>
              </a:rPr>
              <a:t>lệnh:</a:t>
            </a:r>
            <a:endParaRPr lang="en-US" smtClean="0">
              <a:latin typeface="+mj-lt"/>
            </a:endParaRPr>
          </a:p>
          <a:p>
            <a:pPr marL="0" indent="0" algn="just">
              <a:buNone/>
            </a:pPr>
            <a:endParaRPr lang="vi-VN"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2619446936"/>
              </p:ext>
            </p:extLst>
          </p:nvPr>
        </p:nvGraphicFramePr>
        <p:xfrm>
          <a:off x="2496458" y="2198189"/>
          <a:ext cx="5567680" cy="370840"/>
        </p:xfrm>
        <a:graphic>
          <a:graphicData uri="http://schemas.openxmlformats.org/drawingml/2006/table">
            <a:tbl>
              <a:tblPr firstRow="1" bandRow="1">
                <a:tableStyleId>{5C22544A-7EE6-4342-B048-85BDC9FD1C3A}</a:tableStyleId>
              </a:tblPr>
              <a:tblGrid>
                <a:gridCol w="1503680">
                  <a:extLst>
                    <a:ext uri="{9D8B030D-6E8A-4147-A177-3AD203B41FA5}">
                      <a16:colId xmlns:a16="http://schemas.microsoft.com/office/drawing/2014/main" xmlns="" val="20000"/>
                    </a:ext>
                  </a:extLst>
                </a:gridCol>
                <a:gridCol w="4064000">
                  <a:extLst>
                    <a:ext uri="{9D8B030D-6E8A-4147-A177-3AD203B41FA5}">
                      <a16:colId xmlns:a16="http://schemas.microsoft.com/office/drawing/2014/main" xmlns="" val="20001"/>
                    </a:ext>
                  </a:extLst>
                </a:gridCol>
              </a:tblGrid>
              <a:tr h="370840">
                <a:tc>
                  <a:txBody>
                    <a:bodyPr/>
                    <a:lstStyle/>
                    <a:p>
                      <a:pPr algn="ctr"/>
                      <a:r>
                        <a:rPr lang="vi-VN" dirty="0" smtClean="0"/>
                        <a:t>Mã</a:t>
                      </a:r>
                      <a:r>
                        <a:rPr lang="vi-VN" baseline="0" dirty="0" smtClean="0"/>
                        <a:t> thao tác</a:t>
                      </a:r>
                      <a:endParaRPr lang="vi-VN" dirty="0"/>
                    </a:p>
                  </a:txBody>
                  <a:tcPr/>
                </a:tc>
                <a:tc>
                  <a:txBody>
                    <a:bodyPr/>
                    <a:lstStyle/>
                    <a:p>
                      <a:pPr algn="ctr"/>
                      <a:r>
                        <a:rPr lang="vi-VN" dirty="0" smtClean="0"/>
                        <a:t>Địa</a:t>
                      </a:r>
                      <a:r>
                        <a:rPr lang="vi-VN" baseline="0" dirty="0" smtClean="0"/>
                        <a:t> chỉ các toán hạng</a:t>
                      </a:r>
                      <a:endParaRPr lang="vi-VN" dirty="0"/>
                    </a:p>
                  </a:txBody>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955498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 NGUYÊN LÝ VON NEUMANN</a:t>
            </a:r>
            <a:endParaRPr lang="vi-VN" dirty="0"/>
          </a:p>
        </p:txBody>
      </p:sp>
      <p:sp>
        <p:nvSpPr>
          <p:cNvPr id="3" name="Content Placeholder 2"/>
          <p:cNvSpPr>
            <a:spLocks noGrp="1"/>
          </p:cNvSpPr>
          <p:nvPr>
            <p:ph idx="1"/>
          </p:nvPr>
        </p:nvSpPr>
        <p:spPr>
          <a:xfrm>
            <a:off x="319314" y="1480458"/>
            <a:ext cx="11034486" cy="5123542"/>
          </a:xfrm>
        </p:spPr>
        <p:txBody>
          <a:bodyPr>
            <a:normAutofit fontScale="92500" lnSpcReduction="10000"/>
          </a:bodyPr>
          <a:lstStyle/>
          <a:p>
            <a:pPr algn="just">
              <a:lnSpc>
                <a:spcPct val="130000"/>
              </a:lnSpc>
            </a:pPr>
            <a:r>
              <a:rPr lang="vi-VN" dirty="0" smtClean="0">
                <a:latin typeface="+mj-lt"/>
                <a:cs typeface="Times New Roman" panose="02020603050405020304" pitchFamily="18" charset="0"/>
              </a:rPr>
              <a:t>Quá trình thực hiện lệnh:</a:t>
            </a:r>
          </a:p>
          <a:p>
            <a:pPr lvl="1" algn="just">
              <a:lnSpc>
                <a:spcPct val="130000"/>
              </a:lnSpc>
            </a:pPr>
            <a:r>
              <a:rPr lang="vi-VN" dirty="0" smtClean="0">
                <a:latin typeface="+mj-lt"/>
                <a:cs typeface="Times New Roman" panose="02020603050405020304" pitchFamily="18" charset="0"/>
              </a:rPr>
              <a:t> </a:t>
            </a:r>
            <a:r>
              <a:rPr lang="vi-VN" smtClean="0">
                <a:latin typeface="+mj-lt"/>
                <a:cs typeface="Times New Roman" panose="02020603050405020304" pitchFamily="18" charset="0"/>
              </a:rPr>
              <a:t>Nhận lệnh</a:t>
            </a:r>
            <a:r>
              <a:rPr lang="en-US" smtClean="0">
                <a:latin typeface="+mj-lt"/>
                <a:cs typeface="Times New Roman" panose="02020603050405020304" pitchFamily="18" charset="0"/>
              </a:rPr>
              <a:t>: </a:t>
            </a:r>
            <a:r>
              <a:rPr lang="vi-VN" smtClean="0">
                <a:latin typeface="+mj-lt"/>
                <a:cs typeface="Times New Roman" panose="02020603050405020304" pitchFamily="18" charset="0"/>
              </a:rPr>
              <a:t>Bộ </a:t>
            </a:r>
            <a:r>
              <a:rPr lang="vi-VN" dirty="0" smtClean="0">
                <a:latin typeface="+mj-lt"/>
                <a:cs typeface="Times New Roman" panose="02020603050405020304" pitchFamily="18" charset="0"/>
              </a:rPr>
              <a:t>điều khiển trong CPU gửi nội dung PC (Program Counter - Bộ đếm chương trình) vào Bộ giải mã địa chỉ để đọc byte đầu tiên của lệnh lên thanh ghi lệnh. Nếu không có lệnh nhảy, PC sẽ tăng 1 đơn vị để bộ điều khiển chuẩn bị đọc byte tiếp theo, nếu có lệnh nhảy PC sẽ được nạp vào địa chỉ lệnh kế tiếp sẽ nhảy đến</a:t>
            </a:r>
          </a:p>
          <a:p>
            <a:pPr lvl="1" algn="just">
              <a:lnSpc>
                <a:spcPct val="130000"/>
              </a:lnSpc>
            </a:pPr>
            <a:r>
              <a:rPr lang="vi-VN" dirty="0" smtClean="0">
                <a:latin typeface="+mj-lt"/>
                <a:cs typeface="Times New Roman" panose="02020603050405020304" pitchFamily="18" charset="0"/>
              </a:rPr>
              <a:t>Giải </a:t>
            </a:r>
            <a:r>
              <a:rPr lang="vi-VN" smtClean="0">
                <a:latin typeface="+mj-lt"/>
                <a:cs typeface="Times New Roman" panose="02020603050405020304" pitchFamily="18" charset="0"/>
              </a:rPr>
              <a:t>mã lệnh</a:t>
            </a:r>
            <a:r>
              <a:rPr lang="en-US" smtClean="0">
                <a:latin typeface="+mj-lt"/>
                <a:cs typeface="Times New Roman" panose="02020603050405020304" pitchFamily="18" charset="0"/>
              </a:rPr>
              <a:t>: </a:t>
            </a:r>
            <a:r>
              <a:rPr lang="vi-VN" smtClean="0">
                <a:latin typeface="+mj-lt"/>
                <a:cs typeface="Times New Roman" panose="02020603050405020304" pitchFamily="18" charset="0"/>
              </a:rPr>
              <a:t>Bộ </a:t>
            </a:r>
            <a:r>
              <a:rPr lang="vi-VN" dirty="0" smtClean="0">
                <a:latin typeface="+mj-lt"/>
                <a:cs typeface="Times New Roman" panose="02020603050405020304" pitchFamily="18" charset="0"/>
              </a:rPr>
              <a:t>điều khiển căn cứ vào mã lệnh để biết lệnh dài bao nhiêu byte nhằm đọc nốt các thông tin địa chỉ của lệnh và hoàn thành việc đọc lệnh, PC tiếp tục tăng theo số lượng byte đã đọc vào </a:t>
            </a:r>
          </a:p>
          <a:p>
            <a:pPr lvl="1" algn="just">
              <a:lnSpc>
                <a:spcPct val="130000"/>
              </a:lnSpc>
            </a:pPr>
            <a:r>
              <a:rPr lang="vi-VN" dirty="0" smtClean="0">
                <a:latin typeface="+mj-lt"/>
                <a:cs typeface="Times New Roman" panose="02020603050405020304" pitchFamily="18" charset="0"/>
              </a:rPr>
              <a:t>Nhận </a:t>
            </a:r>
            <a:r>
              <a:rPr lang="vi-VN" smtClean="0">
                <a:latin typeface="+mj-lt"/>
                <a:cs typeface="Times New Roman" panose="02020603050405020304" pitchFamily="18" charset="0"/>
              </a:rPr>
              <a:t>dữ liệu: </a:t>
            </a:r>
            <a:r>
              <a:rPr lang="vi-VN" dirty="0" smtClean="0">
                <a:latin typeface="+mj-lt"/>
                <a:cs typeface="Times New Roman" panose="02020603050405020304" pitchFamily="18" charset="0"/>
              </a:rPr>
              <a:t>Nhận dữ liệu từ bộ nhớ hoặc các cổng vào-ra </a:t>
            </a:r>
          </a:p>
          <a:p>
            <a:pPr lvl="1" algn="just">
              <a:lnSpc>
                <a:spcPct val="130000"/>
              </a:lnSpc>
            </a:pPr>
            <a:r>
              <a:rPr lang="vi-VN" dirty="0" smtClean="0">
                <a:latin typeface="+mj-lt"/>
                <a:cs typeface="Times New Roman" panose="02020603050405020304" pitchFamily="18" charset="0"/>
              </a:rPr>
              <a:t>Xử lý </a:t>
            </a:r>
            <a:r>
              <a:rPr lang="vi-VN" smtClean="0">
                <a:latin typeface="+mj-lt"/>
                <a:cs typeface="Times New Roman" panose="02020603050405020304" pitchFamily="18" charset="0"/>
              </a:rPr>
              <a:t>dữ liệu: </a:t>
            </a:r>
            <a:r>
              <a:rPr lang="vi-VN" dirty="0" smtClean="0">
                <a:latin typeface="+mj-lt"/>
                <a:cs typeface="Times New Roman" panose="02020603050405020304" pitchFamily="18" charset="0"/>
              </a:rPr>
              <a:t>Thực hiện phép toán số học hay phép toán logic với các dữ liệu</a:t>
            </a:r>
          </a:p>
          <a:p>
            <a:pPr lvl="1" algn="just">
              <a:lnSpc>
                <a:spcPct val="130000"/>
              </a:lnSpc>
            </a:pPr>
            <a:r>
              <a:rPr lang="vi-VN" dirty="0" smtClean="0">
                <a:latin typeface="+mj-lt"/>
              </a:rPr>
              <a:t>Ghi </a:t>
            </a:r>
            <a:r>
              <a:rPr lang="vi-VN" smtClean="0">
                <a:latin typeface="+mj-lt"/>
              </a:rPr>
              <a:t>dữ liệu: </a:t>
            </a:r>
            <a:r>
              <a:rPr lang="vi-VN" dirty="0" smtClean="0">
                <a:latin typeface="+mj-lt"/>
              </a:rPr>
              <a:t>Ghi dữ liệu ra bộ nhớ hay cổng vào-ra</a:t>
            </a:r>
          </a:p>
          <a:p>
            <a:pPr algn="just"/>
            <a:endParaRPr lang="vi-VN" dirty="0"/>
          </a:p>
        </p:txBody>
      </p:sp>
    </p:spTree>
    <p:extLst>
      <p:ext uri="{BB962C8B-B14F-4D97-AF65-F5344CB8AC3E}">
        <p14:creationId xmlns:p14="http://schemas.microsoft.com/office/powerpoint/2010/main" val="28781476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THIẾT BỊ MẠNG VÀ TRUYỀN THÔNG</a:t>
            </a:r>
            <a:endParaRPr lang="vi-VN" dirty="0"/>
          </a:p>
        </p:txBody>
      </p:sp>
      <p:sp>
        <p:nvSpPr>
          <p:cNvPr id="3" name="Content Placeholder 2"/>
          <p:cNvSpPr>
            <a:spLocks noGrp="1"/>
          </p:cNvSpPr>
          <p:nvPr>
            <p:ph idx="1"/>
          </p:nvPr>
        </p:nvSpPr>
        <p:spPr>
          <a:xfrm>
            <a:off x="838200" y="1517904"/>
            <a:ext cx="10515600" cy="4659059"/>
          </a:xfrm>
        </p:spPr>
        <p:txBody>
          <a:bodyPr>
            <a:normAutofit fontScale="92500"/>
          </a:bodyPr>
          <a:lstStyle/>
          <a:p>
            <a:pPr algn="just">
              <a:lnSpc>
                <a:spcPct val="110000"/>
              </a:lnSpc>
            </a:pPr>
            <a:r>
              <a:rPr lang="vi-VN" dirty="0" smtClean="0">
                <a:latin typeface="Times New Roman" panose="02020603050405020304" pitchFamily="18" charset="0"/>
                <a:cs typeface="Times New Roman" panose="02020603050405020304" pitchFamily="18" charset="0"/>
              </a:rPr>
              <a:t>Để hệ thống mạng làm việc hiệu quả và khả năng kết nối tới những hệ thống mạng khác đòi hỏi phải sử dụng những thiết bị mạng chuyên dụng. </a:t>
            </a:r>
          </a:p>
          <a:p>
            <a:pPr algn="just">
              <a:lnSpc>
                <a:spcPct val="110000"/>
              </a:lnSpc>
            </a:pPr>
            <a:r>
              <a:rPr lang="vi-VN" dirty="0" smtClean="0">
                <a:latin typeface="Times New Roman" panose="02020603050405020304" pitchFamily="18" charset="0"/>
                <a:cs typeface="Times New Roman" panose="02020603050405020304" pitchFamily="18" charset="0"/>
              </a:rPr>
              <a:t>Những thiết bị mạng này rất đa dạng và phong phú về chủng loại nhưng đều dựa trên những thiết bị cơ bản là: Hub, Bridge, Switch, Router và Gateway.</a:t>
            </a:r>
          </a:p>
          <a:p>
            <a:pPr algn="just">
              <a:lnSpc>
                <a:spcPct val="110000"/>
              </a:lnSpc>
            </a:pPr>
            <a:r>
              <a:rPr lang="en-US" b="1" dirty="0" smtClean="0">
                <a:latin typeface="Times New Roman" panose="02020603050405020304" pitchFamily="18" charset="0"/>
                <a:cs typeface="Times New Roman" panose="02020603050405020304" pitchFamily="18" charset="0"/>
              </a:rPr>
              <a:t>Repeater: </a:t>
            </a:r>
            <a:r>
              <a:rPr lang="vi-VN" dirty="0" smtClean="0">
                <a:latin typeface="Times New Roman" panose="02020603050405020304" pitchFamily="18" charset="0"/>
                <a:cs typeface="Times New Roman" panose="02020603050405020304" pitchFamily="18" charset="0"/>
              </a:rPr>
              <a:t>Thiết bị có khả năng khuếch đại, truyền tín hiệu xa và ổn định hơn</a:t>
            </a:r>
            <a:endParaRPr lang="en-US" dirty="0" smtClean="0">
              <a:latin typeface="Times New Roman" panose="02020603050405020304" pitchFamily="18" charset="0"/>
              <a:cs typeface="Times New Roman" panose="02020603050405020304" pitchFamily="18" charset="0"/>
            </a:endParaRPr>
          </a:p>
          <a:p>
            <a:pPr algn="just">
              <a:lnSpc>
                <a:spcPct val="110000"/>
              </a:lnSpc>
            </a:pPr>
            <a:r>
              <a:rPr lang="en-US" b="1" dirty="0" smtClean="0">
                <a:latin typeface="Times New Roman" panose="02020603050405020304" pitchFamily="18" charset="0"/>
                <a:cs typeface="Times New Roman" panose="02020603050405020304" pitchFamily="18" charset="0"/>
              </a:rPr>
              <a:t>Hub:  </a:t>
            </a:r>
            <a:r>
              <a:rPr lang="en-US" dirty="0" smtClean="0">
                <a:latin typeface="Times New Roman" panose="02020603050405020304" pitchFamily="18" charset="0"/>
                <a:cs typeface="Times New Roman" panose="02020603050405020304" pitchFamily="18" charset="0"/>
              </a:rPr>
              <a:t>kết nối nhiều máy tính hoặc các thiết bị mạng khác lại với nhau</a:t>
            </a:r>
          </a:p>
          <a:p>
            <a:pPr algn="just">
              <a:lnSpc>
                <a:spcPct val="110000"/>
              </a:lnSpc>
            </a:pPr>
            <a:r>
              <a:rPr lang="en-US" b="1" dirty="0" smtClean="0">
                <a:latin typeface="Times New Roman" panose="02020603050405020304" pitchFamily="18" charset="0"/>
                <a:cs typeface="Times New Roman" panose="02020603050405020304" pitchFamily="18" charset="0"/>
              </a:rPr>
              <a:t>Bridge: </a:t>
            </a:r>
            <a:r>
              <a:rPr lang="vi-VN" dirty="0">
                <a:latin typeface="Times New Roman" panose="02020603050405020304" pitchFamily="18" charset="0"/>
                <a:cs typeface="Times New Roman" panose="02020603050405020304" pitchFamily="18" charset="0"/>
              </a:rPr>
              <a:t>một thiết bị được dùng để ghép nối 2 mạng khác nhau để tạo thành một mạng lớn duy nhất</a:t>
            </a:r>
          </a:p>
        </p:txBody>
      </p:sp>
    </p:spTree>
    <p:extLst>
      <p:ext uri="{BB962C8B-B14F-4D97-AF65-F5344CB8AC3E}">
        <p14:creationId xmlns:p14="http://schemas.microsoft.com/office/powerpoint/2010/main" val="2622395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vi-VN" dirty="0" smtClean="0"/>
              <a:t>PHẦN MỀM</a:t>
            </a:r>
            <a:endParaRPr lang="vi-VN" dirty="0"/>
          </a:p>
        </p:txBody>
      </p:sp>
      <p:sp>
        <p:nvSpPr>
          <p:cNvPr id="3" name="Content Placeholder 2"/>
          <p:cNvSpPr>
            <a:spLocks noGrp="1"/>
          </p:cNvSpPr>
          <p:nvPr>
            <p:ph idx="1"/>
          </p:nvPr>
        </p:nvSpPr>
        <p:spPr>
          <a:xfrm>
            <a:off x="620486" y="1690688"/>
            <a:ext cx="10515600" cy="4696506"/>
          </a:xfrm>
        </p:spPr>
        <p:txBody>
          <a:bodyPr>
            <a:normAutofit/>
          </a:bodyPr>
          <a:lstStyle/>
          <a:p>
            <a:pPr algn="just"/>
            <a:r>
              <a:rPr lang="vi-VN" dirty="0" smtClean="0">
                <a:latin typeface="+mj-lt"/>
              </a:rPr>
              <a:t>Là tất cả chương trình chạy được trên máy tính</a:t>
            </a:r>
          </a:p>
          <a:p>
            <a:pPr algn="just"/>
            <a:r>
              <a:rPr lang="vi-VN" b="1" dirty="0" smtClean="0">
                <a:latin typeface="+mj-lt"/>
              </a:rPr>
              <a:t>Phần mềm hệ thống: </a:t>
            </a:r>
            <a:r>
              <a:rPr lang="vi-VN" dirty="0" smtClean="0">
                <a:latin typeface="+mj-lt"/>
              </a:rPr>
              <a:t>Cung cấp các hướng dẫn mà máy tính cần phải thực hiện. Nó chứa các hướng dẫn cần thiết để khởi động máy tính, kiểm tra để đảm bảo mọi thứ làm việc tốt và cho phép bạn giao tiếp với máy tính và thiết bị ngoại vi của nó. Phần mềm hệ thống bao gồm 2 loại chương trình chính như: Hệ điều hành và các chương trình tiện ích. </a:t>
            </a:r>
          </a:p>
          <a:p>
            <a:pPr algn="just"/>
            <a:r>
              <a:rPr lang="vi-VN" b="1" dirty="0" smtClean="0">
                <a:latin typeface="+mj-lt"/>
              </a:rPr>
              <a:t>Phần mềm ứng dụng: </a:t>
            </a:r>
            <a:r>
              <a:rPr lang="vi-VN" dirty="0" smtClean="0">
                <a:latin typeface="+mj-lt"/>
              </a:rPr>
              <a:t>được viết ra bởi công ty nào đó nhằm đáp ứng nhu cầu cụ thể của người dùng như word, excel, ..</a:t>
            </a:r>
          </a:p>
          <a:p>
            <a:pPr algn="just"/>
            <a:endParaRPr lang="vi-VN" dirty="0">
              <a:latin typeface="+mj-lt"/>
            </a:endParaRPr>
          </a:p>
        </p:txBody>
      </p:sp>
    </p:spTree>
    <p:extLst>
      <p:ext uri="{BB962C8B-B14F-4D97-AF65-F5344CB8AC3E}">
        <p14:creationId xmlns:p14="http://schemas.microsoft.com/office/powerpoint/2010/main" val="5107826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PHẦN MỀM</a:t>
            </a:r>
            <a:endParaRPr lang="vi-VN" dirty="0"/>
          </a:p>
        </p:txBody>
      </p:sp>
      <p:sp>
        <p:nvSpPr>
          <p:cNvPr id="3" name="Content Placeholder 2"/>
          <p:cNvSpPr>
            <a:spLocks noGrp="1"/>
          </p:cNvSpPr>
          <p:nvPr>
            <p:ph idx="1"/>
          </p:nvPr>
        </p:nvSpPr>
        <p:spPr>
          <a:xfrm>
            <a:off x="620486" y="1690688"/>
            <a:ext cx="10515600" cy="4696506"/>
          </a:xfrm>
        </p:spPr>
        <p:txBody>
          <a:bodyPr>
            <a:normAutofit/>
          </a:bodyPr>
          <a:lstStyle/>
          <a:p>
            <a:pPr algn="just"/>
            <a:r>
              <a:rPr lang="vi-VN" b="1" dirty="0" smtClean="0">
                <a:latin typeface="+mj-lt"/>
              </a:rPr>
              <a:t>Phần mềm hệ quản trị cơ sở dữ liệu: </a:t>
            </a:r>
            <a:r>
              <a:rPr lang="vi-VN" dirty="0" smtClean="0">
                <a:latin typeface="+mj-lt"/>
              </a:rPr>
              <a:t>Được sử dụng để lưu trữ và tổ chức một lượng lớn dữ liệu, phần mềm cơ sở dữ liệu được sử dụng để quản lý các loại thông tin như: Tồn kho, lịch sử đặt hàng, lập hóa đơn, ...</a:t>
            </a:r>
          </a:p>
          <a:p>
            <a:pPr algn="just"/>
            <a:r>
              <a:rPr lang="vi-VN" b="1" dirty="0" smtClean="0">
                <a:latin typeface="+mj-lt"/>
              </a:rPr>
              <a:t>Các chức năng của hệ điều hành:</a:t>
            </a:r>
          </a:p>
          <a:p>
            <a:pPr lvl="1" algn="just"/>
            <a:r>
              <a:rPr lang="vi-VN" dirty="0" smtClean="0">
                <a:latin typeface="+mj-lt"/>
              </a:rPr>
              <a:t> Quản lý quá trình</a:t>
            </a:r>
          </a:p>
          <a:p>
            <a:pPr lvl="1" algn="just"/>
            <a:r>
              <a:rPr lang="vi-VN" dirty="0" smtClean="0">
                <a:latin typeface="+mj-lt"/>
              </a:rPr>
              <a:t> Quản lý bộ nhớ</a:t>
            </a:r>
          </a:p>
          <a:p>
            <a:pPr lvl="1" algn="just"/>
            <a:r>
              <a:rPr lang="vi-VN" dirty="0" smtClean="0">
                <a:latin typeface="+mj-lt"/>
              </a:rPr>
              <a:t> Quản lý hệ thống lưu trữ</a:t>
            </a:r>
          </a:p>
          <a:p>
            <a:pPr lvl="1" algn="just"/>
            <a:r>
              <a:rPr lang="vi-VN" dirty="0" smtClean="0">
                <a:latin typeface="+mj-lt"/>
              </a:rPr>
              <a:t> Giao tiếp với người dùng</a:t>
            </a:r>
            <a:endParaRPr lang="vi-VN" dirty="0">
              <a:latin typeface="+mj-lt"/>
            </a:endParaRPr>
          </a:p>
        </p:txBody>
      </p:sp>
    </p:spTree>
    <p:extLst>
      <p:ext uri="{BB962C8B-B14F-4D97-AF65-F5344CB8AC3E}">
        <p14:creationId xmlns:p14="http://schemas.microsoft.com/office/powerpoint/2010/main" val="3373321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7656" y="3041777"/>
            <a:ext cx="10515600" cy="888546"/>
          </a:xfrm>
        </p:spPr>
        <p:txBody>
          <a:bodyPr/>
          <a:lstStyle/>
          <a:p>
            <a:pPr marL="0" indent="0">
              <a:buNone/>
            </a:pPr>
            <a:r>
              <a:rPr lang="en-US" dirty="0" smtClean="0">
                <a:solidFill>
                  <a:srgbClr val="FF0000"/>
                </a:solidFill>
                <a:latin typeface="Times New Roman" panose="02020603050405020304" pitchFamily="18" charset="0"/>
                <a:cs typeface="Times New Roman" panose="02020603050405020304" pitchFamily="18" charset="0"/>
              </a:rPr>
              <a:t>PHẦN 2. </a:t>
            </a:r>
            <a:r>
              <a:rPr lang="af-ZA" b="1" cap="all" dirty="0">
                <a:solidFill>
                  <a:srgbClr val="FF0000"/>
                </a:solidFill>
                <a:latin typeface="Times New Roman" panose="02020603050405020304" pitchFamily="18" charset="0"/>
                <a:cs typeface="Times New Roman" panose="02020603050405020304" pitchFamily="18" charset="0"/>
              </a:rPr>
              <a:t>BIỂU DIỄN DỮ LIỆU VÀ SỐ HỌC MÁY TÍNH</a:t>
            </a:r>
            <a:endParaRPr lang="vi-VN"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60053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5292" y="2869427"/>
            <a:ext cx="10515600" cy="1325563"/>
          </a:xfrm>
        </p:spPr>
        <p:txBody>
          <a:bodyPr/>
          <a:lstStyle/>
          <a:p>
            <a:r>
              <a:rPr lang="en-US" dirty="0" smtClean="0">
                <a:latin typeface="Times New Roman" panose="02020603050405020304" pitchFamily="18" charset="0"/>
                <a:cs typeface="Times New Roman" panose="02020603050405020304" pitchFamily="18" charset="0"/>
              </a:rPr>
              <a:t>PHẦN 1. CẤU TRÚC MÁY TÍNH</a:t>
            </a:r>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25037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Nguyên tắc chung về mã hóa dữ liệu</a:t>
            </a:r>
            <a:endParaRPr lang="vi-VN" dirty="0"/>
          </a:p>
        </p:txBody>
      </p:sp>
      <p:sp>
        <p:nvSpPr>
          <p:cNvPr id="3" name="Content Placeholder 2"/>
          <p:cNvSpPr>
            <a:spLocks noGrp="1"/>
          </p:cNvSpPr>
          <p:nvPr>
            <p:ph idx="1"/>
          </p:nvPr>
        </p:nvSpPr>
        <p:spPr>
          <a:xfrm>
            <a:off x="435429" y="1825625"/>
            <a:ext cx="11756571" cy="4351338"/>
          </a:xfrm>
        </p:spPr>
        <p:txBody>
          <a:bodyPr/>
          <a:lstStyle/>
          <a:p>
            <a:r>
              <a:rPr lang="en-US" dirty="0" smtClean="0"/>
              <a:t>Mọi </a:t>
            </a:r>
            <a:r>
              <a:rPr lang="en-US" dirty="0"/>
              <a:t>dữ liệu được đưa vào máy tính được mã hóa thành số hệ 2 (hệ nhị phân).</a:t>
            </a:r>
            <a:endParaRPr lang="vi-VN" dirty="0"/>
          </a:p>
        </p:txBody>
      </p:sp>
    </p:spTree>
    <p:extLst>
      <p:ext uri="{BB962C8B-B14F-4D97-AF65-F5344CB8AC3E}">
        <p14:creationId xmlns:p14="http://schemas.microsoft.com/office/powerpoint/2010/main" val="37360087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65125"/>
            <a:ext cx="10918371" cy="1325563"/>
          </a:xfrm>
        </p:spPr>
        <p:txBody>
          <a:bodyPr/>
          <a:lstStyle/>
          <a:p>
            <a:r>
              <a:rPr lang="vi-VN" dirty="0" smtClean="0"/>
              <a:t>Biểu </a:t>
            </a:r>
            <a:r>
              <a:rPr lang="vi-VN" dirty="0"/>
              <a:t>diễn số của các hệ đếm cơ </a:t>
            </a:r>
            <a:r>
              <a:rPr lang="vi-VN" dirty="0" smtClean="0"/>
              <a:t>bản: 10,2,16</a:t>
            </a:r>
            <a:endParaRPr lang="vi-VN" dirty="0"/>
          </a:p>
        </p:txBody>
      </p:sp>
      <p:sp>
        <p:nvSpPr>
          <p:cNvPr id="4" name="Rectangle 2"/>
          <p:cNvSpPr>
            <a:spLocks noChangeArrowheads="1"/>
          </p:cNvSpPr>
          <p:nvPr/>
        </p:nvSpPr>
        <p:spPr bwMode="auto">
          <a:xfrm>
            <a:off x="0" y="1378418"/>
            <a:ext cx="11553371"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572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57200" algn="l" defTabSz="914400" rtl="0" eaLnBrk="0" fontAlgn="base" latinLnBrk="0" hangingPunct="0">
              <a:lnSpc>
                <a:spcPct val="100000"/>
              </a:lnSpc>
              <a:spcBef>
                <a:spcPct val="0"/>
              </a:spcBef>
              <a:spcAft>
                <a:spcPct val="0"/>
              </a:spcAft>
              <a:buClrTx/>
              <a:buSzTx/>
              <a:buFontTx/>
              <a:buNone/>
              <a:tabLst/>
            </a:pPr>
            <a:r>
              <a:rPr kumimoji="0" lang="vi-VN" altLang="vi-VN" sz="2400" b="1" i="0"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Hệ 10:</a:t>
            </a:r>
            <a:endParaRPr kumimoji="0" lang="vi-VN" altLang="vi-VN" sz="2400" b="0" i="0" u="none" strike="noStrike" cap="none" normalizeH="0" baseline="0" dirty="0" smtClean="0">
              <a:ln>
                <a:noFill/>
              </a:ln>
              <a:solidFill>
                <a:schemeClr val="tx1"/>
              </a:solidFill>
              <a:effectLst/>
              <a:latin typeface="+mj-lt"/>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vi-VN" altLang="vi-VN" sz="2400" b="0" i="0"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 Bộ ký tự cơ sở gồm 10 số: 0..9</a:t>
            </a:r>
            <a:endParaRPr kumimoji="0" lang="vi-VN" altLang="vi-VN" sz="2400" b="0" i="0" u="none" strike="noStrike" cap="none" normalizeH="0" baseline="0" dirty="0" smtClean="0">
              <a:ln>
                <a:noFill/>
              </a:ln>
              <a:solidFill>
                <a:schemeClr val="tx1"/>
              </a:solidFill>
              <a:effectLst/>
              <a:latin typeface="+mj-lt"/>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vi-VN" altLang="vi-VN" sz="2400" b="0" i="0"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 Dạng tổng quát: </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n-1</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n-2</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1</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0</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-1</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-2</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-m</a:t>
            </a:r>
            <a:endParaRPr kumimoji="0" lang="vi-VN" altLang="vi-VN" sz="2400" b="0" i="0" u="none" strike="noStrike" cap="none" normalizeH="0" baseline="0" dirty="0" smtClean="0">
              <a:ln>
                <a:noFill/>
              </a:ln>
              <a:solidFill>
                <a:schemeClr val="tx1"/>
              </a:solidFill>
              <a:effectLst/>
              <a:latin typeface="+mj-lt"/>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vi-VN" altLang="vi-VN" sz="2400" b="0" i="0"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 Một số hệ 10 được biểu diễn bởi công thức:</a:t>
            </a:r>
            <a:endParaRPr kumimoji="0" lang="vi-VN" altLang="vi-VN" sz="2400" b="0" i="0" u="none" strike="noStrike" cap="none" normalizeH="0" baseline="0" dirty="0" smtClean="0">
              <a:ln>
                <a:noFill/>
              </a:ln>
              <a:solidFill>
                <a:schemeClr val="tx1"/>
              </a:solidFill>
              <a:effectLst/>
              <a:latin typeface="+mj-lt"/>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vi-VN" altLang="vi-VN" sz="2400" b="0" i="0"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			</a:t>
            </a:r>
            <a:endParaRPr kumimoji="0" lang="vi-VN" altLang="vi-VN" sz="2400" b="0" i="0" u="none" strike="noStrike" cap="none" normalizeH="0" baseline="0" dirty="0" smtClean="0">
              <a:ln>
                <a:noFill/>
              </a:ln>
              <a:solidFill>
                <a:schemeClr val="tx1"/>
              </a:solidFill>
              <a:effectLst/>
              <a:latin typeface="+mj-lt"/>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785314589"/>
              </p:ext>
            </p:extLst>
          </p:nvPr>
        </p:nvGraphicFramePr>
        <p:xfrm>
          <a:off x="3014663" y="2889250"/>
          <a:ext cx="3332162" cy="1554163"/>
        </p:xfrm>
        <a:graphic>
          <a:graphicData uri="http://schemas.openxmlformats.org/presentationml/2006/ole">
            <mc:AlternateContent xmlns:mc="http://schemas.openxmlformats.org/markup-compatibility/2006">
              <mc:Choice xmlns:v="urn:schemas-microsoft-com:vml" Requires="v">
                <p:oleObj spid="_x0000_s1128" name="Equation" r:id="rId3" imgW="914400" imgH="431640" progId="Equation.3">
                  <p:embed/>
                </p:oleObj>
              </mc:Choice>
              <mc:Fallback>
                <p:oleObj name="Equation" r:id="rId3" imgW="914400" imgH="431640" progId="Equation.3">
                  <p:embed/>
                  <p:pic>
                    <p:nvPicPr>
                      <p:cNvPr id="0" name="Object 1"/>
                      <p:cNvPicPr>
                        <a:picLocks noChangeAspect="1" noChangeArrowheads="1"/>
                      </p:cNvPicPr>
                      <p:nvPr/>
                    </p:nvPicPr>
                    <p:blipFill>
                      <a:blip r:embed="rId4"/>
                      <a:srcRect/>
                      <a:stretch>
                        <a:fillRect/>
                      </a:stretch>
                    </p:blipFill>
                    <p:spPr bwMode="auto">
                      <a:xfrm>
                        <a:off x="3014663" y="2889250"/>
                        <a:ext cx="3332162" cy="1554163"/>
                      </a:xfrm>
                      <a:prstGeom prst="rect">
                        <a:avLst/>
                      </a:prstGeom>
                      <a:noFill/>
                    </p:spPr>
                  </p:pic>
                </p:oleObj>
              </mc:Fallback>
            </mc:AlternateContent>
          </a:graphicData>
        </a:graphic>
      </p:graphicFrame>
      <p:sp>
        <p:nvSpPr>
          <p:cNvPr id="6" name="Rectangle 3"/>
          <p:cNvSpPr>
            <a:spLocks noChangeArrowheads="1"/>
          </p:cNvSpPr>
          <p:nvPr/>
        </p:nvSpPr>
        <p:spPr bwMode="auto">
          <a:xfrm>
            <a:off x="3014663" y="4601129"/>
            <a:ext cx="403027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vi-VN" sz="2800" b="0" i="0" u="none" strike="noStrike" cap="none" normalizeH="0" baseline="0" dirty="0" smtClean="0">
                <a:ln>
                  <a:noFill/>
                </a:ln>
                <a:solidFill>
                  <a:schemeClr val="tx1"/>
                </a:solidFill>
                <a:effectLst/>
                <a:latin typeface="Arial" panose="020B0604020202020204" pitchFamily="34" charset="0"/>
                <a:ea typeface="Arial" panose="020B0604020202020204" pitchFamily="34" charset="0"/>
                <a:cs typeface="Times New Roman" panose="02020603050405020304" pitchFamily="18" charset="0"/>
              </a:rPr>
              <a:t>	(trong đó </a:t>
            </a:r>
            <a:r>
              <a:rPr kumimoji="0" lang="vi-VN" altLang="vi-VN" sz="2800" b="0" i="1" u="none" strike="noStrike" cap="none" normalizeH="0" baseline="0" dirty="0" smtClean="0">
                <a:ln>
                  <a:noFill/>
                </a:ln>
                <a:solidFill>
                  <a:schemeClr val="tx1"/>
                </a:solidFill>
                <a:effectLst/>
                <a:latin typeface="Arial" panose="020B0604020202020204" pitchFamily="34" charset="0"/>
                <a:ea typeface="Arial" panose="020B0604020202020204" pitchFamily="34" charset="0"/>
                <a:cs typeface="Times New Roman" panose="02020603050405020304" pitchFamily="18" charset="0"/>
              </a:rPr>
              <a:t>a</a:t>
            </a:r>
            <a:r>
              <a:rPr kumimoji="0" lang="vi-VN" altLang="vi-VN" sz="2800" b="0" i="1" u="none" strike="noStrike" cap="none" normalizeH="0" baseline="-30000" dirty="0" smtClean="0">
                <a:ln>
                  <a:noFill/>
                </a:ln>
                <a:solidFill>
                  <a:schemeClr val="tx1"/>
                </a:solidFill>
                <a:effectLst/>
                <a:latin typeface="Arial" panose="020B0604020202020204" pitchFamily="34" charset="0"/>
                <a:ea typeface="Arial" panose="020B0604020202020204" pitchFamily="34" charset="0"/>
                <a:cs typeface="Times New Roman" panose="02020603050405020304" pitchFamily="18" charset="0"/>
              </a:rPr>
              <a:t>i</a:t>
            </a:r>
            <a:r>
              <a:rPr kumimoji="0" lang="vi-VN" altLang="vi-VN" sz="2800" b="0" i="0" u="none" strike="noStrike" cap="none" normalizeH="0" baseline="0" dirty="0" smtClean="0">
                <a:ln>
                  <a:noFill/>
                </a:ln>
                <a:solidFill>
                  <a:schemeClr val="tx1"/>
                </a:solidFill>
                <a:effectLst/>
                <a:latin typeface="Arial" panose="020B0604020202020204" pitchFamily="34" charset="0"/>
                <a:ea typeface="Arial" panose="020B0604020202020204" pitchFamily="34" charset="0"/>
                <a:cs typeface="Times New Roman" panose="02020603050405020304" pitchFamily="18" charset="0"/>
              </a:rPr>
              <a:t> = 0..9)</a:t>
            </a:r>
            <a:endParaRPr kumimoji="0" lang="vi-VN" altLang="vi-VN" sz="2800" b="0" i="0" u="none" strike="noStrike" cap="none" normalizeH="0" baseline="0" dirty="0" smtClean="0">
              <a:ln>
                <a:noFill/>
              </a:ln>
              <a:solidFill>
                <a:schemeClr val="tx1"/>
              </a:solidFill>
              <a:effectLst/>
              <a:latin typeface="Arial" panose="020B0604020202020204" pitchFamily="34" charset="0"/>
            </a:endParaRPr>
          </a:p>
        </p:txBody>
      </p:sp>
      <p:sp>
        <p:nvSpPr>
          <p:cNvPr id="3" name="TextBox 2"/>
          <p:cNvSpPr txBox="1"/>
          <p:nvPr/>
        </p:nvSpPr>
        <p:spPr>
          <a:xfrm>
            <a:off x="581732" y="5373188"/>
            <a:ext cx="7300395" cy="400110"/>
          </a:xfrm>
          <a:prstGeom prst="rect">
            <a:avLst/>
          </a:prstGeom>
          <a:noFill/>
        </p:spPr>
        <p:txBody>
          <a:bodyPr wrap="square" rtlCol="0">
            <a:spAutoFit/>
          </a:bodyPr>
          <a:lstStyle/>
          <a:p>
            <a:r>
              <a:rPr lang="en-US" sz="2000" smtClean="0">
                <a:latin typeface="Times New Roman" panose="02020603050405020304" pitchFamily="18" charset="0"/>
                <a:cs typeface="Times New Roman" panose="02020603050405020304" pitchFamily="18" charset="0"/>
              </a:rPr>
              <a:t>Ví dụ: A=123,75=5*10</a:t>
            </a:r>
            <a:r>
              <a:rPr lang="en-US" sz="2000" baseline="30000" smtClean="0">
                <a:latin typeface="Times New Roman" panose="02020603050405020304" pitchFamily="18" charset="0"/>
                <a:cs typeface="Times New Roman" panose="02020603050405020304" pitchFamily="18" charset="0"/>
              </a:rPr>
              <a:t>-2</a:t>
            </a:r>
            <a:r>
              <a:rPr lang="en-US" sz="2000" smtClean="0">
                <a:latin typeface="Times New Roman" panose="02020603050405020304" pitchFamily="18" charset="0"/>
                <a:cs typeface="Times New Roman" panose="02020603050405020304" pitchFamily="18" charset="0"/>
              </a:rPr>
              <a:t> + 7*10</a:t>
            </a:r>
            <a:r>
              <a:rPr lang="en-US" sz="2000" baseline="30000" smtClean="0">
                <a:latin typeface="Times New Roman" panose="02020603050405020304" pitchFamily="18" charset="0"/>
                <a:cs typeface="Times New Roman" panose="02020603050405020304" pitchFamily="18" charset="0"/>
              </a:rPr>
              <a:t>-1</a:t>
            </a:r>
            <a:r>
              <a:rPr lang="en-US" sz="2000" smtClean="0">
                <a:latin typeface="Times New Roman" panose="02020603050405020304" pitchFamily="18" charset="0"/>
                <a:cs typeface="Times New Roman" panose="02020603050405020304" pitchFamily="18" charset="0"/>
              </a:rPr>
              <a:t>+3*10</a:t>
            </a:r>
            <a:r>
              <a:rPr lang="en-US" sz="2000" baseline="30000" smtClean="0">
                <a:latin typeface="Times New Roman" panose="02020603050405020304" pitchFamily="18" charset="0"/>
                <a:cs typeface="Times New Roman" panose="02020603050405020304" pitchFamily="18" charset="0"/>
              </a:rPr>
              <a:t>0 </a:t>
            </a:r>
            <a:r>
              <a:rPr lang="en-US" sz="2000" smtClean="0">
                <a:latin typeface="Times New Roman" panose="02020603050405020304" pitchFamily="18" charset="0"/>
                <a:cs typeface="Times New Roman" panose="02020603050405020304" pitchFamily="18" charset="0"/>
              </a:rPr>
              <a:t>+2*10</a:t>
            </a:r>
            <a:r>
              <a:rPr lang="en-US" sz="2000" baseline="30000" smtClean="0">
                <a:latin typeface="Times New Roman" panose="02020603050405020304" pitchFamily="18" charset="0"/>
                <a:cs typeface="Times New Roman" panose="02020603050405020304" pitchFamily="18" charset="0"/>
              </a:rPr>
              <a:t>1</a:t>
            </a:r>
            <a:r>
              <a:rPr lang="en-US" sz="2000" smtClean="0">
                <a:latin typeface="Times New Roman" panose="02020603050405020304" pitchFamily="18" charset="0"/>
                <a:cs typeface="Times New Roman" panose="02020603050405020304" pitchFamily="18" charset="0"/>
              </a:rPr>
              <a:t>+1*10</a:t>
            </a:r>
            <a:r>
              <a:rPr lang="en-US" sz="2000" baseline="30000" smtClean="0">
                <a:latin typeface="Times New Roman" panose="02020603050405020304" pitchFamily="18" charset="0"/>
                <a:cs typeface="Times New Roman" panose="02020603050405020304" pitchFamily="18" charset="0"/>
              </a:rPr>
              <a:t>2</a:t>
            </a:r>
            <a:endParaRPr lang="en-US" sz="2000" baseline="30000">
              <a:latin typeface="Times New Roman" panose="02020603050405020304" pitchFamily="18" charset="0"/>
              <a:cs typeface="Times New Roman" panose="02020603050405020304" pitchFamily="18" charset="0"/>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659945256"/>
              </p:ext>
            </p:extLst>
          </p:nvPr>
        </p:nvGraphicFramePr>
        <p:xfrm>
          <a:off x="8373581" y="5228512"/>
          <a:ext cx="2410650" cy="997240"/>
        </p:xfrm>
        <a:graphic>
          <a:graphicData uri="http://schemas.openxmlformats.org/presentationml/2006/ole">
            <mc:AlternateContent xmlns:mc="http://schemas.openxmlformats.org/markup-compatibility/2006">
              <mc:Choice xmlns:v="urn:schemas-microsoft-com:vml" Requires="v">
                <p:oleObj spid="_x0000_s1129" name="Worksheet" r:id="rId5" imgW="975218" imgH="403844" progId="Excel.Sheet.12">
                  <p:embed/>
                </p:oleObj>
              </mc:Choice>
              <mc:Fallback>
                <p:oleObj name="Worksheet" r:id="rId5" imgW="975218" imgH="403844" progId="Excel.Sheet.12">
                  <p:embed/>
                  <p:pic>
                    <p:nvPicPr>
                      <p:cNvPr id="0" name=""/>
                      <p:cNvPicPr/>
                      <p:nvPr/>
                    </p:nvPicPr>
                    <p:blipFill>
                      <a:blip r:embed="rId6"/>
                      <a:stretch>
                        <a:fillRect/>
                      </a:stretch>
                    </p:blipFill>
                    <p:spPr>
                      <a:xfrm>
                        <a:off x="8373581" y="5228512"/>
                        <a:ext cx="2410650" cy="997240"/>
                      </a:xfrm>
                      <a:prstGeom prst="rect">
                        <a:avLst/>
                      </a:prstGeom>
                    </p:spPr>
                  </p:pic>
                </p:oleObj>
              </mc:Fallback>
            </mc:AlternateContent>
          </a:graphicData>
        </a:graphic>
      </p:graphicFrame>
    </p:spTree>
    <p:extLst>
      <p:ext uri="{BB962C8B-B14F-4D97-AF65-F5344CB8AC3E}">
        <p14:creationId xmlns:p14="http://schemas.microsoft.com/office/powerpoint/2010/main" val="3627783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65125"/>
            <a:ext cx="10918371" cy="1325563"/>
          </a:xfrm>
        </p:spPr>
        <p:txBody>
          <a:bodyPr/>
          <a:lstStyle/>
          <a:p>
            <a:r>
              <a:rPr lang="vi-VN" dirty="0" smtClean="0"/>
              <a:t>Biểu </a:t>
            </a:r>
            <a:r>
              <a:rPr lang="vi-VN" dirty="0"/>
              <a:t>diễn số của các hệ đếm cơ </a:t>
            </a:r>
            <a:r>
              <a:rPr lang="vi-VN" dirty="0" smtClean="0"/>
              <a:t>bản: 10,2,16</a:t>
            </a:r>
            <a:endParaRPr lang="vi-VN" dirty="0"/>
          </a:p>
        </p:txBody>
      </p:sp>
      <p:sp>
        <p:nvSpPr>
          <p:cNvPr id="4" name="Rectangle 2"/>
          <p:cNvSpPr>
            <a:spLocks noChangeArrowheads="1"/>
          </p:cNvSpPr>
          <p:nvPr/>
        </p:nvSpPr>
        <p:spPr bwMode="auto">
          <a:xfrm>
            <a:off x="0" y="1378418"/>
            <a:ext cx="11553371"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572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57200" algn="l" defTabSz="914400" rtl="0" eaLnBrk="0" fontAlgn="base" latinLnBrk="0" hangingPunct="0">
              <a:lnSpc>
                <a:spcPct val="100000"/>
              </a:lnSpc>
              <a:spcBef>
                <a:spcPct val="0"/>
              </a:spcBef>
              <a:spcAft>
                <a:spcPct val="0"/>
              </a:spcAft>
              <a:buClrTx/>
              <a:buSzTx/>
              <a:buFontTx/>
              <a:buNone/>
              <a:tabLst/>
            </a:pPr>
            <a:r>
              <a:rPr kumimoji="0" lang="vi-VN" altLang="vi-VN" sz="2400" b="1" i="0"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Hệ 2:</a:t>
            </a:r>
            <a:endParaRPr kumimoji="0" lang="vi-VN" altLang="vi-VN" sz="2400" b="0" i="0" u="none" strike="noStrike" cap="none" normalizeH="0" baseline="0" dirty="0" smtClean="0">
              <a:ln>
                <a:noFill/>
              </a:ln>
              <a:solidFill>
                <a:schemeClr val="tx1"/>
              </a:solidFill>
              <a:effectLst/>
              <a:latin typeface="+mj-lt"/>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vi-VN" altLang="vi-VN" sz="2400" b="0" i="0"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 Bộ ký tự cơ sở gồm 2 số: 0,1</a:t>
            </a:r>
            <a:r>
              <a:rPr kumimoji="0" lang="vi-VN" altLang="vi-VN" sz="2400" b="0" i="0" u="none" strike="noStrike" cap="none" normalizeH="0" dirty="0" smtClean="0">
                <a:ln>
                  <a:noFill/>
                </a:ln>
                <a:solidFill>
                  <a:schemeClr val="tx1"/>
                </a:solidFill>
                <a:effectLst/>
                <a:latin typeface="+mj-lt"/>
                <a:ea typeface="Arial" panose="020B0604020202020204" pitchFamily="34" charset="0"/>
                <a:cs typeface="Times New Roman" panose="02020603050405020304" pitchFamily="18" charset="0"/>
              </a:rPr>
              <a:t> </a:t>
            </a:r>
            <a:endParaRPr kumimoji="0" lang="vi-VN" altLang="vi-VN" sz="2400" b="0" i="0" u="none" strike="noStrike" cap="none" normalizeH="0" baseline="0" dirty="0" smtClean="0">
              <a:ln>
                <a:noFill/>
              </a:ln>
              <a:solidFill>
                <a:schemeClr val="tx1"/>
              </a:solidFill>
              <a:effectLst/>
              <a:latin typeface="+mj-lt"/>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vi-VN" altLang="vi-VN" sz="2400" b="0" i="0"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 Dạng tổng quát: </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n-1</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n-2</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1</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0</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-1</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-2</a:t>
            </a:r>
            <a:r>
              <a:rPr kumimoji="0" lang="vi-VN" altLang="vi-VN" sz="2400" b="0" i="1"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mj-lt"/>
                <a:ea typeface="Arial" panose="020B0604020202020204" pitchFamily="34" charset="0"/>
                <a:cs typeface="Times New Roman" panose="02020603050405020304" pitchFamily="18" charset="0"/>
              </a:rPr>
              <a:t>-m</a:t>
            </a:r>
            <a:endParaRPr kumimoji="0" lang="vi-VN" altLang="vi-VN" sz="2400" b="0" i="0" u="none" strike="noStrike" cap="none" normalizeH="0" baseline="0" dirty="0" smtClean="0">
              <a:ln>
                <a:noFill/>
              </a:ln>
              <a:solidFill>
                <a:schemeClr val="tx1"/>
              </a:solidFill>
              <a:effectLst/>
              <a:latin typeface="+mj-lt"/>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vi-VN" altLang="vi-VN" sz="2400" b="0" i="0"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 Một số </a:t>
            </a:r>
            <a:r>
              <a:rPr kumimoji="0" lang="vi-VN" altLang="vi-VN" sz="2400" b="0" i="0" u="none" strike="noStrike" cap="none" normalizeH="0" baseline="0" smtClean="0">
                <a:ln>
                  <a:noFill/>
                </a:ln>
                <a:solidFill>
                  <a:schemeClr val="tx1"/>
                </a:solidFill>
                <a:effectLst/>
                <a:latin typeface="+mj-lt"/>
                <a:ea typeface="Arial" panose="020B0604020202020204" pitchFamily="34" charset="0"/>
                <a:cs typeface="Times New Roman" panose="02020603050405020304" pitchFamily="18" charset="0"/>
              </a:rPr>
              <a:t>hệ </a:t>
            </a:r>
            <a:r>
              <a:rPr kumimoji="0" lang="en-US" altLang="vi-VN" sz="2400" b="0" i="0" u="none" strike="noStrike" cap="none" normalizeH="0" baseline="0" smtClean="0">
                <a:ln>
                  <a:noFill/>
                </a:ln>
                <a:solidFill>
                  <a:schemeClr val="tx1"/>
                </a:solidFill>
                <a:effectLst/>
                <a:latin typeface="+mj-lt"/>
                <a:ea typeface="Arial" panose="020B0604020202020204" pitchFamily="34" charset="0"/>
                <a:cs typeface="Times New Roman" panose="02020603050405020304" pitchFamily="18" charset="0"/>
              </a:rPr>
              <a:t>10</a:t>
            </a:r>
            <a:r>
              <a:rPr kumimoji="0" lang="vi-VN" altLang="vi-VN" sz="2400" b="0" i="0" u="none" strike="noStrike" cap="none" normalizeH="0" baseline="0" smtClean="0">
                <a:ln>
                  <a:noFill/>
                </a:ln>
                <a:solidFill>
                  <a:schemeClr val="tx1"/>
                </a:solidFill>
                <a:effectLst/>
                <a:latin typeface="+mj-lt"/>
                <a:ea typeface="Arial" panose="020B0604020202020204" pitchFamily="34" charset="0"/>
                <a:cs typeface="Times New Roman" panose="02020603050405020304" pitchFamily="18" charset="0"/>
              </a:rPr>
              <a:t> </a:t>
            </a:r>
            <a:r>
              <a:rPr kumimoji="0" lang="vi-VN" altLang="vi-VN" sz="2400" b="0" i="0"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được biểu diễn bởi công thức:</a:t>
            </a:r>
            <a:endParaRPr kumimoji="0" lang="vi-VN" altLang="vi-VN" sz="2400" b="0" i="0" u="none" strike="noStrike" cap="none" normalizeH="0" baseline="0" dirty="0" smtClean="0">
              <a:ln>
                <a:noFill/>
              </a:ln>
              <a:solidFill>
                <a:schemeClr val="tx1"/>
              </a:solidFill>
              <a:effectLst/>
              <a:latin typeface="+mj-lt"/>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vi-VN" altLang="vi-VN" sz="2400" b="0" i="0"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			</a:t>
            </a:r>
            <a:endParaRPr kumimoji="0" lang="vi-VN" altLang="vi-VN" sz="2400" b="0" i="0" u="none" strike="noStrike" cap="none" normalizeH="0" baseline="0" dirty="0" smtClean="0">
              <a:ln>
                <a:noFill/>
              </a:ln>
              <a:solidFill>
                <a:schemeClr val="tx1"/>
              </a:solidFill>
              <a:effectLst/>
              <a:latin typeface="+mj-lt"/>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667022511"/>
              </p:ext>
            </p:extLst>
          </p:nvPr>
        </p:nvGraphicFramePr>
        <p:xfrm>
          <a:off x="3106738" y="2889250"/>
          <a:ext cx="3146425" cy="1554163"/>
        </p:xfrm>
        <a:graphic>
          <a:graphicData uri="http://schemas.openxmlformats.org/presentationml/2006/ole">
            <mc:AlternateContent xmlns:mc="http://schemas.openxmlformats.org/markup-compatibility/2006">
              <mc:Choice xmlns:v="urn:schemas-microsoft-com:vml" Requires="v">
                <p:oleObj spid="_x0000_s2110" name="Equation" r:id="rId3" imgW="863280" imgH="431640" progId="Equation.3">
                  <p:embed/>
                </p:oleObj>
              </mc:Choice>
              <mc:Fallback>
                <p:oleObj name="Equation" r:id="rId3" imgW="863280" imgH="431640" progId="Equation.3">
                  <p:embed/>
                  <p:pic>
                    <p:nvPicPr>
                      <p:cNvPr id="0" name=""/>
                      <p:cNvPicPr>
                        <a:picLocks noChangeAspect="1" noChangeArrowheads="1"/>
                      </p:cNvPicPr>
                      <p:nvPr/>
                    </p:nvPicPr>
                    <p:blipFill>
                      <a:blip r:embed="rId4"/>
                      <a:srcRect/>
                      <a:stretch>
                        <a:fillRect/>
                      </a:stretch>
                    </p:blipFill>
                    <p:spPr bwMode="auto">
                      <a:xfrm>
                        <a:off x="3106738" y="2889250"/>
                        <a:ext cx="3146425" cy="1554163"/>
                      </a:xfrm>
                      <a:prstGeom prst="rect">
                        <a:avLst/>
                      </a:prstGeom>
                      <a:noFill/>
                    </p:spPr>
                  </p:pic>
                </p:oleObj>
              </mc:Fallback>
            </mc:AlternateContent>
          </a:graphicData>
        </a:graphic>
      </p:graphicFrame>
      <p:sp>
        <p:nvSpPr>
          <p:cNvPr id="6" name="Rectangle 3"/>
          <p:cNvSpPr>
            <a:spLocks noChangeArrowheads="1"/>
          </p:cNvSpPr>
          <p:nvPr/>
        </p:nvSpPr>
        <p:spPr bwMode="auto">
          <a:xfrm>
            <a:off x="3014663" y="4601129"/>
            <a:ext cx="393088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vi-VN" sz="2800" b="0" i="0" u="none" strike="noStrike" cap="none" normalizeH="0" baseline="0" dirty="0" smtClean="0">
                <a:ln>
                  <a:noFill/>
                </a:ln>
                <a:solidFill>
                  <a:schemeClr val="tx1"/>
                </a:solidFill>
                <a:effectLst/>
                <a:latin typeface="Arial" panose="020B0604020202020204" pitchFamily="34" charset="0"/>
                <a:ea typeface="Arial" panose="020B0604020202020204" pitchFamily="34" charset="0"/>
                <a:cs typeface="Times New Roman" panose="02020603050405020304" pitchFamily="18" charset="0"/>
              </a:rPr>
              <a:t>	(trong đó </a:t>
            </a:r>
            <a:r>
              <a:rPr kumimoji="0" lang="vi-VN" altLang="vi-VN" sz="2800" b="0" i="1" u="none" strike="noStrike" cap="none" normalizeH="0" baseline="0" dirty="0" smtClean="0">
                <a:ln>
                  <a:noFill/>
                </a:ln>
                <a:solidFill>
                  <a:schemeClr val="tx1"/>
                </a:solidFill>
                <a:effectLst/>
                <a:latin typeface="Arial" panose="020B0604020202020204" pitchFamily="34" charset="0"/>
                <a:ea typeface="Arial" panose="020B0604020202020204" pitchFamily="34" charset="0"/>
                <a:cs typeface="Times New Roman" panose="02020603050405020304" pitchFamily="18" charset="0"/>
              </a:rPr>
              <a:t>a</a:t>
            </a:r>
            <a:r>
              <a:rPr kumimoji="0" lang="vi-VN" altLang="vi-VN" sz="2800" b="0" i="1" u="none" strike="noStrike" cap="none" normalizeH="0" baseline="-30000" dirty="0" smtClean="0">
                <a:ln>
                  <a:noFill/>
                </a:ln>
                <a:solidFill>
                  <a:schemeClr val="tx1"/>
                </a:solidFill>
                <a:effectLst/>
                <a:latin typeface="Arial" panose="020B0604020202020204" pitchFamily="34" charset="0"/>
                <a:ea typeface="Arial" panose="020B0604020202020204" pitchFamily="34" charset="0"/>
                <a:cs typeface="Times New Roman" panose="02020603050405020304" pitchFamily="18" charset="0"/>
              </a:rPr>
              <a:t>i</a:t>
            </a:r>
            <a:r>
              <a:rPr kumimoji="0" lang="vi-VN" altLang="vi-VN" sz="2800" b="0" i="0" u="none" strike="noStrike" cap="none" normalizeH="0" baseline="0" dirty="0" smtClean="0">
                <a:ln>
                  <a:noFill/>
                </a:ln>
                <a:solidFill>
                  <a:schemeClr val="tx1"/>
                </a:solidFill>
                <a:effectLst/>
                <a:latin typeface="Arial" panose="020B0604020202020204" pitchFamily="34" charset="0"/>
                <a:ea typeface="Arial" panose="020B0604020202020204" pitchFamily="34" charset="0"/>
                <a:cs typeface="Times New Roman" panose="02020603050405020304" pitchFamily="18" charset="0"/>
              </a:rPr>
              <a:t> = 0,1)</a:t>
            </a:r>
            <a:endParaRPr kumimoji="0" lang="vi-VN" altLang="vi-VN"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517139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365125"/>
            <a:ext cx="10918371" cy="1325563"/>
          </a:xfrm>
        </p:spPr>
        <p:txBody>
          <a:bodyPr/>
          <a:lstStyle/>
          <a:p>
            <a:r>
              <a:rPr lang="vi-VN" dirty="0" smtClean="0"/>
              <a:t>Biểu </a:t>
            </a:r>
            <a:r>
              <a:rPr lang="vi-VN" dirty="0"/>
              <a:t>diễn số của các hệ đếm cơ </a:t>
            </a:r>
            <a:r>
              <a:rPr lang="vi-VN" dirty="0" smtClean="0"/>
              <a:t>bản: 10,2,16</a:t>
            </a:r>
            <a:endParaRPr lang="vi-VN" dirty="0"/>
          </a:p>
        </p:txBody>
      </p:sp>
      <p:sp>
        <p:nvSpPr>
          <p:cNvPr id="4" name="Rectangle 2"/>
          <p:cNvSpPr>
            <a:spLocks noChangeArrowheads="1"/>
          </p:cNvSpPr>
          <p:nvPr/>
        </p:nvSpPr>
        <p:spPr bwMode="auto">
          <a:xfrm>
            <a:off x="0" y="1378418"/>
            <a:ext cx="11553371"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572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57200" algn="l" defTabSz="914400" rtl="0" eaLnBrk="0" fontAlgn="base" latinLnBrk="0" hangingPunct="0">
              <a:lnSpc>
                <a:spcPct val="100000"/>
              </a:lnSpc>
              <a:spcBef>
                <a:spcPct val="0"/>
              </a:spcBef>
              <a:spcAft>
                <a:spcPct val="0"/>
              </a:spcAft>
              <a:buClrTx/>
              <a:buSzTx/>
              <a:buFontTx/>
              <a:buNone/>
              <a:tabLst/>
            </a:pPr>
            <a:r>
              <a:rPr kumimoji="0" lang="vi-VN" altLang="vi-VN" sz="2400" b="1" i="0"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Hệ 16:</a:t>
            </a:r>
            <a:endParaRPr kumimoji="0" lang="vi-VN" altLang="vi-VN" sz="2400" b="0" i="0" u="none" strike="noStrike" cap="none" normalizeH="0" baseline="0" dirty="0" smtClean="0">
              <a:ln>
                <a:noFill/>
              </a:ln>
              <a:solidFill>
                <a:schemeClr val="tx1"/>
              </a:solidFill>
              <a:effectLst/>
              <a:latin typeface="+mj-lt"/>
            </a:endParaRPr>
          </a:p>
          <a:p>
            <a:pPr marL="800100" lvl="1" indent="-342900">
              <a:buFontTx/>
              <a:buChar char="-"/>
            </a:pPr>
            <a:r>
              <a:rPr kumimoji="0" lang="vi-VN" altLang="vi-VN" sz="2400" b="0" i="0" u="none" strike="noStrike" cap="none" normalizeH="0" baseline="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Bộ ký tự cơ sở gồm 10 số: </a:t>
            </a:r>
            <a:r>
              <a:rPr lang="vi-VN" sz="2400" dirty="0">
                <a:latin typeface="Times New Roman" panose="02020603050405020304" pitchFamily="18" charset="0"/>
                <a:cs typeface="Times New Roman" panose="02020603050405020304" pitchFamily="18" charset="0"/>
              </a:rPr>
              <a:t>0..</a:t>
            </a:r>
            <a:r>
              <a:rPr lang="vi-VN" sz="2400">
                <a:latin typeface="Times New Roman" panose="02020603050405020304" pitchFamily="18" charset="0"/>
                <a:cs typeface="Times New Roman" panose="02020603050405020304" pitchFamily="18" charset="0"/>
              </a:rPr>
              <a:t>9</a:t>
            </a:r>
            <a:r>
              <a:rPr lang="vi-VN" sz="2400" smtClean="0">
                <a:latin typeface="Times New Roman" panose="02020603050405020304" pitchFamily="18" charset="0"/>
                <a:cs typeface="Times New Roman" panose="02020603050405020304" pitchFamily="18" charset="0"/>
              </a:rPr>
              <a:t>,</a:t>
            </a:r>
            <a:r>
              <a:rPr lang="en-US" sz="2400" smtClean="0">
                <a:latin typeface="Times New Roman" panose="02020603050405020304" pitchFamily="18" charset="0"/>
                <a:cs typeface="Times New Roman" panose="02020603050405020304" pitchFamily="18" charset="0"/>
              </a:rPr>
              <a:t> và 5 chữ: </a:t>
            </a:r>
            <a:r>
              <a:rPr lang="vi-VN" sz="2400" smtClean="0">
                <a:latin typeface="Times New Roman" panose="02020603050405020304" pitchFamily="18" charset="0"/>
                <a:cs typeface="Times New Roman" panose="02020603050405020304" pitchFamily="18" charset="0"/>
              </a:rPr>
              <a:t>A</a:t>
            </a:r>
            <a:r>
              <a:rPr lang="vi-VN" sz="2400" dirty="0">
                <a:latin typeface="Times New Roman" panose="02020603050405020304" pitchFamily="18" charset="0"/>
                <a:cs typeface="Times New Roman" panose="02020603050405020304" pitchFamily="18" charset="0"/>
              </a:rPr>
              <a:t>..</a:t>
            </a:r>
            <a:r>
              <a:rPr lang="vi-VN" sz="2400" dirty="0" smtClean="0">
                <a:latin typeface="Times New Roman" panose="02020603050405020304" pitchFamily="18" charset="0"/>
                <a:cs typeface="Times New Roman" panose="02020603050405020304" pitchFamily="18" charset="0"/>
              </a:rPr>
              <a:t>F</a:t>
            </a:r>
          </a:p>
          <a:p>
            <a:pPr marL="800100" lvl="1" indent="-342900">
              <a:buFontTx/>
              <a:buChar char="-"/>
            </a:pPr>
            <a:r>
              <a:rPr kumimoji="0" lang="vi-VN" altLang="vi-VN" sz="2400" b="0" i="0" u="none" strike="noStrike" cap="none" normalizeH="0" baseline="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Dạng tổng quát: </a:t>
            </a:r>
            <a:r>
              <a:rPr kumimoji="0" lang="vi-VN" altLang="vi-VN" sz="2400" b="0" i="1" u="none" strike="noStrike" cap="none" normalizeH="0" baseline="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n-1</a:t>
            </a:r>
            <a:r>
              <a:rPr kumimoji="0" lang="vi-VN" altLang="vi-VN" sz="2400" b="0" i="1" u="none" strike="noStrike" cap="none" normalizeH="0" baseline="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n-2</a:t>
            </a:r>
            <a:r>
              <a:rPr kumimoji="0" lang="vi-VN" altLang="vi-VN" sz="2400" b="0" i="1" u="none" strike="noStrike" cap="none" normalizeH="0" baseline="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1</a:t>
            </a:r>
            <a:r>
              <a:rPr kumimoji="0" lang="vi-VN" altLang="vi-VN" sz="2400" b="0" i="1" u="none" strike="noStrike" cap="none" normalizeH="0" baseline="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0</a:t>
            </a:r>
            <a:r>
              <a:rPr kumimoji="0" lang="vi-VN" altLang="vi-VN" sz="2400" b="0" i="1" u="none" strike="noStrike" cap="none" normalizeH="0" baseline="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-1</a:t>
            </a:r>
            <a:r>
              <a:rPr kumimoji="0" lang="vi-VN" altLang="vi-VN" sz="2400" b="0" i="1" u="none" strike="noStrike" cap="none" normalizeH="0" baseline="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-2</a:t>
            </a:r>
            <a:r>
              <a:rPr kumimoji="0" lang="vi-VN" altLang="vi-VN" sz="2400" b="0" i="1" u="none" strike="noStrike" cap="none" normalizeH="0" baseline="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…a</a:t>
            </a:r>
            <a:r>
              <a:rPr kumimoji="0" lang="vi-VN" altLang="vi-VN" sz="2400" b="0" i="1" u="none" strike="noStrike" cap="none" normalizeH="0" baseline="-3000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-m</a:t>
            </a:r>
            <a:endParaRPr kumimoji="0" lang="vi-VN" altLang="vi-VN"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vi-VN" altLang="vi-VN" sz="2400" b="0" i="0" u="none" strike="noStrike" cap="none" normalizeH="0" baseline="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2400" b="0" i="0" u="none" strike="noStrike" cap="none" normalizeH="0" baseline="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vi-VN" altLang="vi-VN" sz="2400" b="0" i="0" u="none" strike="noStrike" cap="none" normalizeH="0" baseline="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Một </a:t>
            </a:r>
            <a:r>
              <a:rPr kumimoji="0" lang="vi-VN" altLang="vi-VN" sz="2400" b="0" i="0" u="none" strike="noStrike" cap="none" normalizeH="0" baseline="0" dirty="0" smtClean="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số hệ 16 được biểu diễn bởi công thức:</a:t>
            </a:r>
            <a:endParaRPr kumimoji="0" lang="vi-VN" altLang="vi-VN"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vi-VN" altLang="vi-VN" sz="2400" b="0" i="0" u="none" strike="noStrike" cap="none" normalizeH="0" baseline="0" dirty="0" smtClean="0">
                <a:ln>
                  <a:noFill/>
                </a:ln>
                <a:solidFill>
                  <a:schemeClr val="tx1"/>
                </a:solidFill>
                <a:effectLst/>
                <a:latin typeface="+mj-lt"/>
                <a:ea typeface="Arial" panose="020B0604020202020204" pitchFamily="34" charset="0"/>
                <a:cs typeface="Times New Roman" panose="02020603050405020304" pitchFamily="18" charset="0"/>
              </a:rPr>
              <a:t>			</a:t>
            </a:r>
            <a:endParaRPr kumimoji="0" lang="vi-VN" altLang="vi-VN" sz="2400" b="0" i="0" u="none" strike="noStrike" cap="none" normalizeH="0" baseline="0" dirty="0" smtClean="0">
              <a:ln>
                <a:noFill/>
              </a:ln>
              <a:solidFill>
                <a:schemeClr val="tx1"/>
              </a:solidFill>
              <a:effectLst/>
              <a:latin typeface="+mj-lt"/>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630221004"/>
              </p:ext>
            </p:extLst>
          </p:nvPr>
        </p:nvGraphicFramePr>
        <p:xfrm>
          <a:off x="3014663" y="2889250"/>
          <a:ext cx="3332162" cy="1554163"/>
        </p:xfrm>
        <a:graphic>
          <a:graphicData uri="http://schemas.openxmlformats.org/presentationml/2006/ole">
            <mc:AlternateContent xmlns:mc="http://schemas.openxmlformats.org/markup-compatibility/2006">
              <mc:Choice xmlns:v="urn:schemas-microsoft-com:vml" Requires="v">
                <p:oleObj spid="_x0000_s3135" name="Equation" r:id="rId3" imgW="914400" imgH="431640" progId="Equation.3">
                  <p:embed/>
                </p:oleObj>
              </mc:Choice>
              <mc:Fallback>
                <p:oleObj name="Equation" r:id="rId3" imgW="914400" imgH="431640" progId="Equation.3">
                  <p:embed/>
                  <p:pic>
                    <p:nvPicPr>
                      <p:cNvPr id="0" name=""/>
                      <p:cNvPicPr>
                        <a:picLocks noChangeAspect="1" noChangeArrowheads="1"/>
                      </p:cNvPicPr>
                      <p:nvPr/>
                    </p:nvPicPr>
                    <p:blipFill>
                      <a:blip r:embed="rId4"/>
                      <a:srcRect/>
                      <a:stretch>
                        <a:fillRect/>
                      </a:stretch>
                    </p:blipFill>
                    <p:spPr bwMode="auto">
                      <a:xfrm>
                        <a:off x="3014663" y="2889250"/>
                        <a:ext cx="3332162" cy="1554163"/>
                      </a:xfrm>
                      <a:prstGeom prst="rect">
                        <a:avLst/>
                      </a:prstGeom>
                      <a:noFill/>
                    </p:spPr>
                  </p:pic>
                </p:oleObj>
              </mc:Fallback>
            </mc:AlternateContent>
          </a:graphicData>
        </a:graphic>
      </p:graphicFrame>
      <p:sp>
        <p:nvSpPr>
          <p:cNvPr id="6" name="Rectangle 3"/>
          <p:cNvSpPr>
            <a:spLocks noChangeArrowheads="1"/>
          </p:cNvSpPr>
          <p:nvPr/>
        </p:nvSpPr>
        <p:spPr bwMode="auto">
          <a:xfrm>
            <a:off x="3014663" y="4601129"/>
            <a:ext cx="488627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vi-VN" sz="2800" b="0" i="0" u="none" strike="noStrike" cap="none" normalizeH="0" baseline="0" dirty="0" smtClean="0">
                <a:ln>
                  <a:noFill/>
                </a:ln>
                <a:solidFill>
                  <a:schemeClr val="tx1"/>
                </a:solidFill>
                <a:effectLst/>
                <a:latin typeface="Arial" panose="020B0604020202020204" pitchFamily="34" charset="0"/>
                <a:ea typeface="Arial" panose="020B0604020202020204" pitchFamily="34" charset="0"/>
                <a:cs typeface="Times New Roman" panose="02020603050405020304" pitchFamily="18" charset="0"/>
              </a:rPr>
              <a:t>	(trong đó </a:t>
            </a:r>
            <a:r>
              <a:rPr kumimoji="0" lang="vi-VN" altLang="vi-VN" sz="2800" b="0" i="1" u="none" strike="noStrike" cap="none" normalizeH="0" baseline="0" dirty="0" smtClean="0">
                <a:ln>
                  <a:noFill/>
                </a:ln>
                <a:solidFill>
                  <a:schemeClr val="tx1"/>
                </a:solidFill>
                <a:effectLst/>
                <a:latin typeface="Arial" panose="020B0604020202020204" pitchFamily="34" charset="0"/>
                <a:ea typeface="Arial" panose="020B0604020202020204" pitchFamily="34" charset="0"/>
                <a:cs typeface="Times New Roman" panose="02020603050405020304" pitchFamily="18" charset="0"/>
              </a:rPr>
              <a:t>a</a:t>
            </a:r>
            <a:r>
              <a:rPr kumimoji="0" lang="vi-VN" altLang="vi-VN" sz="2800" b="0" i="1" u="none" strike="noStrike" cap="none" normalizeH="0" baseline="-30000" dirty="0" smtClean="0">
                <a:ln>
                  <a:noFill/>
                </a:ln>
                <a:solidFill>
                  <a:schemeClr val="tx1"/>
                </a:solidFill>
                <a:effectLst/>
                <a:latin typeface="Arial" panose="020B0604020202020204" pitchFamily="34" charset="0"/>
                <a:ea typeface="Arial" panose="020B0604020202020204" pitchFamily="34" charset="0"/>
                <a:cs typeface="Times New Roman" panose="02020603050405020304" pitchFamily="18" charset="0"/>
              </a:rPr>
              <a:t>i</a:t>
            </a:r>
            <a:r>
              <a:rPr kumimoji="0" lang="vi-VN" altLang="vi-VN" sz="2800" b="0" i="0" u="none" strike="noStrike" cap="none" normalizeH="0" baseline="0" dirty="0" smtClean="0">
                <a:ln>
                  <a:noFill/>
                </a:ln>
                <a:solidFill>
                  <a:schemeClr val="tx1"/>
                </a:solidFill>
                <a:effectLst/>
                <a:latin typeface="Arial" panose="020B0604020202020204" pitchFamily="34" charset="0"/>
                <a:ea typeface="Arial" panose="020B0604020202020204" pitchFamily="34" charset="0"/>
                <a:cs typeface="Times New Roman" panose="02020603050405020304" pitchFamily="18" charset="0"/>
              </a:rPr>
              <a:t> = 0,..9,A..F)</a:t>
            </a:r>
            <a:endParaRPr kumimoji="0" lang="vi-VN" altLang="vi-VN"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7395721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4657" y="0"/>
            <a:ext cx="10515600" cy="1325563"/>
          </a:xfrm>
        </p:spPr>
        <p:txBody>
          <a:bodyPr/>
          <a:lstStyle/>
          <a:p>
            <a:r>
              <a:rPr lang="en-US" dirty="0" smtClean="0"/>
              <a:t>Biểu diễn số nguyên trong máy tính</a:t>
            </a:r>
            <a:endParaRPr lang="vi-VN" dirty="0"/>
          </a:p>
        </p:txBody>
      </p:sp>
      <p:sp>
        <p:nvSpPr>
          <p:cNvPr id="3" name="Content Placeholder 2"/>
          <p:cNvSpPr>
            <a:spLocks noGrp="1"/>
          </p:cNvSpPr>
          <p:nvPr>
            <p:ph idx="1"/>
          </p:nvPr>
        </p:nvSpPr>
        <p:spPr>
          <a:xfrm>
            <a:off x="435429" y="1115568"/>
            <a:ext cx="11756571" cy="5604547"/>
          </a:xfrm>
        </p:spPr>
        <p:txBody>
          <a:bodyPr>
            <a:noAutofit/>
          </a:bodyPr>
          <a:lstStyle/>
          <a:p>
            <a:pPr marL="0" indent="0">
              <a:lnSpc>
                <a:spcPct val="120000"/>
              </a:lnSpc>
              <a:buNone/>
            </a:pPr>
            <a:r>
              <a:rPr lang="en-US" sz="2000" b="1" dirty="0" smtClean="0">
                <a:latin typeface="Times New Roman" panose="02020603050405020304" pitchFamily="18" charset="0"/>
                <a:cs typeface="Times New Roman" panose="02020603050405020304" pitchFamily="18" charset="0"/>
              </a:rPr>
              <a:t>Biểu diễn số nguyên có dấu:</a:t>
            </a:r>
          </a:p>
          <a:p>
            <a:pPr indent="0">
              <a:lnSpc>
                <a:spcPct val="120000"/>
              </a:lnSpc>
              <a:spcAft>
                <a:spcPts val="0"/>
              </a:spcAft>
              <a:buNone/>
            </a:pPr>
            <a:r>
              <a:rPr lang="en-US" sz="2000" dirty="0" smtClean="0">
                <a:effectLst/>
                <a:latin typeface="Times New Roman" panose="02020603050405020304" pitchFamily="18" charset="0"/>
                <a:ea typeface="Times New Roman" panose="02020603050405020304" pitchFamily="18" charset="0"/>
              </a:rPr>
              <a:t>- Giả sử dùng n bit để biểu diễn số nguyên có dấu thì dải mà n bit biểu diễn được sẽ từ (-2</a:t>
            </a:r>
            <a:r>
              <a:rPr lang="en-US" sz="2000" baseline="30000" dirty="0" smtClean="0">
                <a:effectLst/>
                <a:latin typeface="Times New Roman" panose="02020603050405020304" pitchFamily="18" charset="0"/>
                <a:ea typeface="Times New Roman" panose="02020603050405020304" pitchFamily="18" charset="0"/>
              </a:rPr>
              <a:t>n-1</a:t>
            </a:r>
            <a:r>
              <a:rPr lang="en-US" sz="2000" dirty="0" smtClean="0">
                <a:effectLst/>
                <a:latin typeface="Times New Roman" panose="02020603050405020304" pitchFamily="18" charset="0"/>
                <a:ea typeface="Times New Roman" panose="02020603050405020304" pitchFamily="18" charset="0"/>
              </a:rPr>
              <a:t>..-1,0.. 2</a:t>
            </a:r>
            <a:r>
              <a:rPr lang="en-US" sz="2000" baseline="30000" dirty="0" smtClean="0">
                <a:effectLst/>
                <a:latin typeface="Times New Roman" panose="02020603050405020304" pitchFamily="18" charset="0"/>
                <a:ea typeface="Times New Roman" panose="02020603050405020304" pitchFamily="18" charset="0"/>
              </a:rPr>
              <a:t>n-1 </a:t>
            </a:r>
            <a:r>
              <a:rPr lang="en-US" sz="2000" dirty="0" smtClean="0">
                <a:effectLst/>
                <a:latin typeface="Times New Roman" panose="02020603050405020304" pitchFamily="18" charset="0"/>
                <a:ea typeface="Times New Roman" panose="02020603050405020304" pitchFamily="18" charset="0"/>
              </a:rPr>
              <a:t>– 1).</a:t>
            </a:r>
            <a:endParaRPr lang="vi-VN" sz="2000" dirty="0" smtClean="0">
              <a:effectLst/>
              <a:latin typeface="Times New Roman" panose="02020603050405020304" pitchFamily="18" charset="0"/>
              <a:ea typeface="Times New Roman" panose="02020603050405020304" pitchFamily="18" charset="0"/>
            </a:endParaRPr>
          </a:p>
          <a:p>
            <a:pPr indent="0">
              <a:lnSpc>
                <a:spcPct val="120000"/>
              </a:lnSpc>
              <a:spcAft>
                <a:spcPts val="0"/>
              </a:spcAft>
              <a:buNone/>
            </a:pPr>
            <a:r>
              <a:rPr lang="en-US" sz="2000" dirty="0" smtClean="0">
                <a:effectLst/>
                <a:latin typeface="Times New Roman" panose="02020603050405020304" pitchFamily="18" charset="0"/>
                <a:ea typeface="Times New Roman" panose="02020603050405020304" pitchFamily="18" charset="0"/>
              </a:rPr>
              <a:t>- Giá trị của số nguyên được tính theo 2 phần riêng biệt:</a:t>
            </a:r>
            <a:endParaRPr lang="vi-VN" sz="2000" dirty="0" smtClean="0">
              <a:effectLst/>
              <a:latin typeface="Times New Roman" panose="02020603050405020304" pitchFamily="18" charset="0"/>
              <a:ea typeface="Times New Roman" panose="02020603050405020304" pitchFamily="18" charset="0"/>
            </a:endParaRPr>
          </a:p>
          <a:p>
            <a:pPr indent="0">
              <a:lnSpc>
                <a:spcPct val="120000"/>
              </a:lnSpc>
              <a:spcAft>
                <a:spcPts val="0"/>
              </a:spcAft>
              <a:buNone/>
            </a:pPr>
            <a:r>
              <a:rPr lang="en-US" sz="2000" dirty="0" smtClean="0">
                <a:effectLst/>
                <a:latin typeface="Times New Roman" panose="02020603050405020304" pitchFamily="18" charset="0"/>
                <a:ea typeface="Times New Roman" panose="02020603050405020304" pitchFamily="18" charset="0"/>
              </a:rPr>
              <a:t>	Phần giá trị dương: 0 .. 2</a:t>
            </a:r>
            <a:r>
              <a:rPr lang="en-US" sz="2000" baseline="30000" dirty="0" smtClean="0">
                <a:effectLst/>
                <a:latin typeface="Times New Roman" panose="02020603050405020304" pitchFamily="18" charset="0"/>
                <a:ea typeface="Times New Roman" panose="02020603050405020304" pitchFamily="18" charset="0"/>
              </a:rPr>
              <a:t>n-1</a:t>
            </a:r>
            <a:r>
              <a:rPr lang="en-US" sz="2000" dirty="0" smtClean="0">
                <a:effectLst/>
                <a:latin typeface="Times New Roman" panose="02020603050405020304" pitchFamily="18" charset="0"/>
                <a:ea typeface="Times New Roman" panose="02020603050405020304" pitchFamily="18" charset="0"/>
              </a:rPr>
              <a:t> -1</a:t>
            </a:r>
            <a:endParaRPr lang="vi-VN" sz="2000" dirty="0" smtClean="0">
              <a:effectLst/>
              <a:latin typeface="Times New Roman" panose="02020603050405020304" pitchFamily="18" charset="0"/>
              <a:ea typeface="Times New Roman" panose="02020603050405020304" pitchFamily="18" charset="0"/>
            </a:endParaRPr>
          </a:p>
          <a:p>
            <a:pPr indent="0">
              <a:lnSpc>
                <a:spcPct val="120000"/>
              </a:lnSpc>
              <a:spcAft>
                <a:spcPts val="0"/>
              </a:spcAft>
              <a:buNone/>
            </a:pPr>
            <a:r>
              <a:rPr lang="en-US" sz="2000" dirty="0" smtClean="0">
                <a:effectLst/>
                <a:latin typeface="Times New Roman" panose="02020603050405020304" pitchFamily="18" charset="0"/>
                <a:ea typeface="Times New Roman" panose="02020603050405020304" pitchFamily="18" charset="0"/>
              </a:rPr>
              <a:t>	Phần giá trị dương: -2</a:t>
            </a:r>
            <a:r>
              <a:rPr lang="en-US" sz="2000" baseline="30000" dirty="0" smtClean="0">
                <a:effectLst/>
                <a:latin typeface="Times New Roman" panose="02020603050405020304" pitchFamily="18" charset="0"/>
                <a:ea typeface="Times New Roman" panose="02020603050405020304" pitchFamily="18" charset="0"/>
              </a:rPr>
              <a:t>n-1</a:t>
            </a:r>
            <a:r>
              <a:rPr lang="en-US" sz="2000" dirty="0" smtClean="0">
                <a:effectLst/>
                <a:latin typeface="Times New Roman" panose="02020603050405020304" pitchFamily="18" charset="0"/>
                <a:ea typeface="Times New Roman" panose="02020603050405020304" pitchFamily="18" charset="0"/>
              </a:rPr>
              <a:t> .. -1</a:t>
            </a:r>
            <a:endParaRPr lang="vi-VN" sz="2000" dirty="0" smtClean="0">
              <a:effectLst/>
              <a:latin typeface="Times New Roman" panose="02020603050405020304" pitchFamily="18" charset="0"/>
              <a:ea typeface="Times New Roman" panose="02020603050405020304" pitchFamily="18" charset="0"/>
            </a:endParaRPr>
          </a:p>
          <a:p>
            <a:pPr indent="0">
              <a:lnSpc>
                <a:spcPct val="120000"/>
              </a:lnSpc>
              <a:buNone/>
            </a:pPr>
            <a:r>
              <a:rPr lang="en-US" sz="2000" dirty="0" smtClean="0">
                <a:latin typeface="Times New Roman" panose="02020603050405020304" pitchFamily="18" charset="0"/>
                <a:ea typeface="Times New Roman" panose="02020603050405020304" pitchFamily="18" charset="0"/>
              </a:rPr>
              <a:t>- Giá </a:t>
            </a:r>
            <a:r>
              <a:rPr lang="en-US" sz="2000" dirty="0">
                <a:latin typeface="Times New Roman" panose="02020603050405020304" pitchFamily="18" charset="0"/>
                <a:ea typeface="Times New Roman" panose="02020603050405020304" pitchFamily="18" charset="0"/>
              </a:rPr>
              <a:t>trị nhỏ nhất: -2</a:t>
            </a:r>
            <a:r>
              <a:rPr lang="en-US" sz="2000" baseline="30000" dirty="0">
                <a:latin typeface="Times New Roman" panose="02020603050405020304" pitchFamily="18" charset="0"/>
                <a:ea typeface="Times New Roman" panose="02020603050405020304" pitchFamily="18" charset="0"/>
              </a:rPr>
              <a:t>n-1</a:t>
            </a:r>
            <a:endParaRPr lang="vi-VN" sz="2000" baseline="30000" dirty="0">
              <a:latin typeface="Times New Roman" panose="02020603050405020304" pitchFamily="18" charset="0"/>
              <a:ea typeface="Times New Roman" panose="02020603050405020304" pitchFamily="18" charset="0"/>
            </a:endParaRPr>
          </a:p>
          <a:p>
            <a:pPr indent="0">
              <a:lnSpc>
                <a:spcPct val="120000"/>
              </a:lnSpc>
              <a:buNone/>
            </a:pPr>
            <a:r>
              <a:rPr lang="en-US" sz="2000" dirty="0" smtClean="0">
                <a:latin typeface="Times New Roman" panose="02020603050405020304" pitchFamily="18" charset="0"/>
                <a:ea typeface="Times New Roman" panose="02020603050405020304" pitchFamily="18" charset="0"/>
              </a:rPr>
              <a:t>- Giá </a:t>
            </a:r>
            <a:r>
              <a:rPr lang="en-US" sz="2000" dirty="0">
                <a:latin typeface="Times New Roman" panose="02020603050405020304" pitchFamily="18" charset="0"/>
                <a:ea typeface="Times New Roman" panose="02020603050405020304" pitchFamily="18" charset="0"/>
              </a:rPr>
              <a:t>trị lớn nhất: 2</a:t>
            </a:r>
            <a:r>
              <a:rPr lang="en-US" sz="2000" baseline="30000" dirty="0">
                <a:latin typeface="Times New Roman" panose="02020603050405020304" pitchFamily="18" charset="0"/>
                <a:ea typeface="Times New Roman" panose="02020603050405020304" pitchFamily="18" charset="0"/>
              </a:rPr>
              <a:t>n-1</a:t>
            </a:r>
            <a:r>
              <a:rPr lang="en-US" sz="2000" dirty="0">
                <a:latin typeface="Times New Roman" panose="02020603050405020304" pitchFamily="18" charset="0"/>
                <a:ea typeface="Times New Roman" panose="02020603050405020304" pitchFamily="18" charset="0"/>
              </a:rPr>
              <a:t> -1</a:t>
            </a:r>
            <a:endParaRPr lang="vi-VN" sz="2000" dirty="0">
              <a:latin typeface="Times New Roman" panose="02020603050405020304" pitchFamily="18" charset="0"/>
              <a:ea typeface="Times New Roman" panose="02020603050405020304" pitchFamily="18" charset="0"/>
            </a:endParaRPr>
          </a:p>
          <a:p>
            <a:pPr marL="571500" indent="-342900">
              <a:lnSpc>
                <a:spcPct val="120000"/>
              </a:lnSpc>
              <a:spcAft>
                <a:spcPts val="0"/>
              </a:spcAft>
              <a:buFontTx/>
              <a:buChar char="-"/>
            </a:pPr>
            <a:r>
              <a:rPr lang="en-US" sz="2000" smtClean="0">
                <a:effectLst/>
                <a:latin typeface="Times New Roman" panose="02020603050405020304" pitchFamily="18" charset="0"/>
                <a:ea typeface="Times New Roman" panose="02020603050405020304" pitchFamily="18" charset="0"/>
              </a:rPr>
              <a:t>Bít </a:t>
            </a:r>
            <a:r>
              <a:rPr lang="en-US" sz="2000" dirty="0" smtClean="0">
                <a:effectLst/>
                <a:latin typeface="Times New Roman" panose="02020603050405020304" pitchFamily="18" charset="0"/>
                <a:ea typeface="Times New Roman" panose="02020603050405020304" pitchFamily="18" charset="0"/>
              </a:rPr>
              <a:t>ngoài cùng bên trái của số nhị phân nếu là số 0 thì số nhị phân cần tính giá trị là số dương</a:t>
            </a:r>
            <a:r>
              <a:rPr lang="en-US" sz="2000" smtClean="0">
                <a:effectLst/>
                <a:latin typeface="Times New Roman" panose="02020603050405020304" pitchFamily="18" charset="0"/>
                <a:ea typeface="Times New Roman" panose="02020603050405020304" pitchFamily="18" charset="0"/>
              </a:rPr>
              <a:t>. </a:t>
            </a:r>
          </a:p>
          <a:p>
            <a:pPr indent="0">
              <a:lnSpc>
                <a:spcPct val="120000"/>
              </a:lnSpc>
              <a:spcAft>
                <a:spcPts val="0"/>
              </a:spcAft>
              <a:buNone/>
            </a:pPr>
            <a:r>
              <a:rPr lang="en-US" sz="2000" smtClean="0">
                <a:effectLst/>
                <a:latin typeface="Times New Roman" panose="02020603050405020304" pitchFamily="18" charset="0"/>
                <a:ea typeface="Times New Roman" panose="02020603050405020304" pitchFamily="18" charset="0"/>
              </a:rPr>
              <a:t>Dạng </a:t>
            </a:r>
            <a:r>
              <a:rPr lang="en-US" sz="2000" dirty="0" smtClean="0">
                <a:effectLst/>
                <a:latin typeface="Times New Roman" panose="02020603050405020304" pitchFamily="18" charset="0"/>
                <a:ea typeface="Times New Roman" panose="02020603050405020304" pitchFamily="18" charset="0"/>
              </a:rPr>
              <a:t>tổng quát </a:t>
            </a:r>
            <a:r>
              <a:rPr lang="en-US" sz="2000" smtClean="0">
                <a:effectLst/>
                <a:latin typeface="Times New Roman" panose="02020603050405020304" pitchFamily="18" charset="0"/>
                <a:ea typeface="Times New Roman" panose="02020603050405020304" pitchFamily="18" charset="0"/>
              </a:rPr>
              <a:t>là: 0a</a:t>
            </a:r>
            <a:r>
              <a:rPr lang="en-US" sz="2000" baseline="-25000" smtClean="0">
                <a:effectLst/>
                <a:latin typeface="Times New Roman" panose="02020603050405020304" pitchFamily="18" charset="0"/>
                <a:ea typeface="Times New Roman" panose="02020603050405020304" pitchFamily="18" charset="0"/>
              </a:rPr>
              <a:t>n-2</a:t>
            </a:r>
            <a:r>
              <a:rPr lang="en-US" sz="2000" smtClean="0">
                <a:effectLst/>
                <a:latin typeface="Times New Roman" panose="02020603050405020304" pitchFamily="18" charset="0"/>
                <a:ea typeface="Times New Roman" panose="02020603050405020304" pitchFamily="18" charset="0"/>
              </a:rPr>
              <a:t>a</a:t>
            </a:r>
            <a:r>
              <a:rPr lang="en-US" sz="2000" baseline="-25000" smtClean="0">
                <a:effectLst/>
                <a:latin typeface="Times New Roman" panose="02020603050405020304" pitchFamily="18" charset="0"/>
                <a:ea typeface="Times New Roman" panose="02020603050405020304" pitchFamily="18" charset="0"/>
              </a:rPr>
              <a:t>n-3</a:t>
            </a:r>
            <a:r>
              <a:rPr lang="en-US" sz="2000" smtClean="0">
                <a:effectLst/>
                <a:latin typeface="Times New Roman" panose="02020603050405020304" pitchFamily="18" charset="0"/>
                <a:ea typeface="Times New Roman" panose="02020603050405020304" pitchFamily="18" charset="0"/>
              </a:rPr>
              <a:t>…a</a:t>
            </a:r>
            <a:r>
              <a:rPr lang="en-US" sz="2000" baseline="-25000" smtClean="0">
                <a:effectLst/>
                <a:latin typeface="Times New Roman" panose="02020603050405020304" pitchFamily="18" charset="0"/>
                <a:ea typeface="Times New Roman" panose="02020603050405020304" pitchFamily="18" charset="0"/>
              </a:rPr>
              <a:t>0</a:t>
            </a:r>
            <a:endParaRPr lang="vi-VN" sz="2000" dirty="0" smtClean="0">
              <a:effectLst/>
              <a:latin typeface="Times New Roman" panose="02020603050405020304" pitchFamily="18" charset="0"/>
              <a:ea typeface="Times New Roman" panose="02020603050405020304" pitchFamily="18" charset="0"/>
            </a:endParaRPr>
          </a:p>
          <a:p>
            <a:pPr marL="571500" indent="-342900">
              <a:lnSpc>
                <a:spcPct val="120000"/>
              </a:lnSpc>
              <a:spcAft>
                <a:spcPts val="0"/>
              </a:spcAft>
              <a:buFontTx/>
              <a:buChar char="-"/>
            </a:pPr>
            <a:r>
              <a:rPr lang="en-US" sz="2000" smtClean="0">
                <a:effectLst/>
                <a:latin typeface="Times New Roman" panose="02020603050405020304" pitchFamily="18" charset="0"/>
                <a:ea typeface="Times New Roman" panose="02020603050405020304" pitchFamily="18" charset="0"/>
              </a:rPr>
              <a:t>Bít </a:t>
            </a:r>
            <a:r>
              <a:rPr lang="en-US" sz="2000" dirty="0" smtClean="0">
                <a:effectLst/>
                <a:latin typeface="Times New Roman" panose="02020603050405020304" pitchFamily="18" charset="0"/>
                <a:ea typeface="Times New Roman" panose="02020603050405020304" pitchFamily="18" charset="0"/>
              </a:rPr>
              <a:t>ngoài cùng bên trái của số nhị phân nếu là số 1 thì số nhị phân cần tính giá trị là số âm</a:t>
            </a:r>
            <a:r>
              <a:rPr lang="en-US" sz="2000" smtClean="0">
                <a:effectLst/>
                <a:latin typeface="Times New Roman" panose="02020603050405020304" pitchFamily="18" charset="0"/>
                <a:ea typeface="Times New Roman" panose="02020603050405020304" pitchFamily="18" charset="0"/>
              </a:rPr>
              <a:t>. </a:t>
            </a:r>
          </a:p>
          <a:p>
            <a:pPr marL="571500" indent="-342900">
              <a:lnSpc>
                <a:spcPct val="120000"/>
              </a:lnSpc>
              <a:spcAft>
                <a:spcPts val="0"/>
              </a:spcAft>
              <a:buFontTx/>
              <a:buChar char="-"/>
            </a:pPr>
            <a:r>
              <a:rPr lang="en-US" sz="2000" smtClean="0">
                <a:effectLst/>
                <a:latin typeface="Times New Roman" panose="02020603050405020304" pitchFamily="18" charset="0"/>
                <a:ea typeface="Times New Roman" panose="02020603050405020304" pitchFamily="18" charset="0"/>
              </a:rPr>
              <a:t>Dạng </a:t>
            </a:r>
            <a:r>
              <a:rPr lang="en-US" sz="2000" dirty="0" smtClean="0">
                <a:effectLst/>
                <a:latin typeface="Times New Roman" panose="02020603050405020304" pitchFamily="18" charset="0"/>
                <a:ea typeface="Times New Roman" panose="02020603050405020304" pitchFamily="18" charset="0"/>
              </a:rPr>
              <a:t>tổng quát </a:t>
            </a:r>
            <a:r>
              <a:rPr lang="en-US" sz="2000" smtClean="0">
                <a:effectLst/>
                <a:latin typeface="Times New Roman" panose="02020603050405020304" pitchFamily="18" charset="0"/>
                <a:ea typeface="Times New Roman" panose="02020603050405020304" pitchFamily="18" charset="0"/>
              </a:rPr>
              <a:t>là: </a:t>
            </a:r>
            <a:r>
              <a:rPr lang="en-US" sz="2000" dirty="0" smtClean="0">
                <a:effectLst/>
                <a:latin typeface="Times New Roman" panose="02020603050405020304" pitchFamily="18" charset="0"/>
                <a:ea typeface="Times New Roman" panose="02020603050405020304" pitchFamily="18" charset="0"/>
              </a:rPr>
              <a:t>	1a</a:t>
            </a:r>
            <a:r>
              <a:rPr lang="en-US" sz="2000" baseline="-25000" dirty="0" smtClean="0">
                <a:effectLst/>
                <a:latin typeface="Times New Roman" panose="02020603050405020304" pitchFamily="18" charset="0"/>
                <a:ea typeface="Times New Roman" panose="02020603050405020304" pitchFamily="18" charset="0"/>
              </a:rPr>
              <a:t>n-2</a:t>
            </a:r>
            <a:r>
              <a:rPr lang="en-US" sz="2000" dirty="0" smtClean="0">
                <a:effectLst/>
                <a:latin typeface="Times New Roman" panose="02020603050405020304" pitchFamily="18" charset="0"/>
                <a:ea typeface="Times New Roman" panose="02020603050405020304" pitchFamily="18" charset="0"/>
              </a:rPr>
              <a:t>a</a:t>
            </a:r>
            <a:r>
              <a:rPr lang="en-US" sz="2000" baseline="-25000" dirty="0" smtClean="0">
                <a:effectLst/>
                <a:latin typeface="Times New Roman" panose="02020603050405020304" pitchFamily="18" charset="0"/>
                <a:ea typeface="Times New Roman" panose="02020603050405020304" pitchFamily="18" charset="0"/>
              </a:rPr>
              <a:t>n-3</a:t>
            </a:r>
            <a:r>
              <a:rPr lang="en-US" sz="2000" dirty="0" smtClean="0">
                <a:effectLst/>
                <a:latin typeface="Times New Roman" panose="02020603050405020304" pitchFamily="18" charset="0"/>
                <a:ea typeface="Times New Roman" panose="02020603050405020304" pitchFamily="18" charset="0"/>
              </a:rPr>
              <a:t>…a</a:t>
            </a:r>
            <a:r>
              <a:rPr lang="en-US" sz="2000" baseline="-25000" dirty="0" smtClean="0">
                <a:effectLst/>
                <a:latin typeface="Times New Roman" panose="02020603050405020304" pitchFamily="18" charset="0"/>
                <a:ea typeface="Times New Roman" panose="02020603050405020304" pitchFamily="18" charset="0"/>
              </a:rPr>
              <a:t>0</a:t>
            </a:r>
            <a:endParaRPr lang="vi-VN" sz="2000" dirty="0" smtClean="0">
              <a:effectLst/>
              <a:latin typeface="Times New Roman" panose="02020603050405020304" pitchFamily="18" charset="0"/>
              <a:ea typeface="Times New Roman" panose="02020603050405020304" pitchFamily="18" charset="0"/>
            </a:endParaRPr>
          </a:p>
          <a:p>
            <a:pPr marL="0" indent="0">
              <a:buNone/>
            </a:pPr>
            <a:endParaRPr lang="vi-V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33293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4657" y="0"/>
            <a:ext cx="10515600" cy="1325563"/>
          </a:xfrm>
        </p:spPr>
        <p:txBody>
          <a:bodyPr/>
          <a:lstStyle/>
          <a:p>
            <a:r>
              <a:rPr lang="en-US" dirty="0" smtClean="0"/>
              <a:t>Biểu diễn số nguyên trong máy tính</a:t>
            </a:r>
            <a:endParaRPr lang="vi-VN" dirty="0"/>
          </a:p>
        </p:txBody>
      </p:sp>
      <p:sp>
        <p:nvSpPr>
          <p:cNvPr id="3" name="Content Placeholder 2"/>
          <p:cNvSpPr>
            <a:spLocks noGrp="1"/>
          </p:cNvSpPr>
          <p:nvPr>
            <p:ph idx="1"/>
          </p:nvPr>
        </p:nvSpPr>
        <p:spPr>
          <a:xfrm>
            <a:off x="435429" y="1325563"/>
            <a:ext cx="11756571" cy="5394551"/>
          </a:xfrm>
        </p:spPr>
        <p:txBody>
          <a:bodyPr>
            <a:normAutofit fontScale="70000" lnSpcReduction="20000"/>
          </a:bodyPr>
          <a:lstStyle/>
          <a:p>
            <a:pPr marL="0" indent="0">
              <a:buNone/>
            </a:pPr>
            <a:r>
              <a:rPr lang="en-US" b="1" dirty="0" smtClean="0">
                <a:latin typeface="Times New Roman" panose="02020603050405020304" pitchFamily="18" charset="0"/>
                <a:cs typeface="Times New Roman" panose="02020603050405020304" pitchFamily="18" charset="0"/>
              </a:rPr>
              <a:t>Biểu diễn số nguyên âm n:</a:t>
            </a:r>
          </a:p>
          <a:p>
            <a:pPr indent="0">
              <a:lnSpc>
                <a:spcPct val="130000"/>
              </a:lnSpc>
              <a:spcAft>
                <a:spcPts val="0"/>
              </a:spcAft>
              <a:buNone/>
            </a:pPr>
            <a:r>
              <a:rPr lang="vi-VN" sz="2900" dirty="0" smtClean="0">
                <a:effectLst/>
                <a:latin typeface="Times New Roman" panose="02020603050405020304" pitchFamily="18" charset="0"/>
                <a:ea typeface="Times New Roman" panose="02020603050405020304" pitchFamily="18" charset="0"/>
              </a:rPr>
              <a:t>Bước 1:  Xác định số nguyên n ở hệ thập phân được biểu diễn trong máy tính hệ 2</a:t>
            </a:r>
          </a:p>
          <a:p>
            <a:pPr indent="0">
              <a:lnSpc>
                <a:spcPct val="130000"/>
              </a:lnSpc>
              <a:spcAft>
                <a:spcPts val="0"/>
              </a:spcAft>
              <a:buNone/>
            </a:pPr>
            <a:r>
              <a:rPr lang="vi-VN" sz="2900" dirty="0" smtClean="0">
                <a:effectLst/>
                <a:latin typeface="Times New Roman" panose="02020603050405020304" pitchFamily="18" charset="0"/>
                <a:ea typeface="Times New Roman" panose="02020603050405020304" pitchFamily="18" charset="0"/>
              </a:rPr>
              <a:t>Bước 2: Đảo tất cả các bit nhận được ở bước 1. </a:t>
            </a:r>
          </a:p>
          <a:p>
            <a:pPr indent="0">
              <a:lnSpc>
                <a:spcPct val="130000"/>
              </a:lnSpc>
              <a:spcAft>
                <a:spcPts val="0"/>
              </a:spcAft>
              <a:buNone/>
            </a:pPr>
            <a:r>
              <a:rPr lang="vi-VN" sz="2900" dirty="0" smtClean="0">
                <a:effectLst/>
                <a:latin typeface="Times New Roman" panose="02020603050405020304" pitchFamily="18" charset="0"/>
                <a:ea typeface="Times New Roman" panose="02020603050405020304" pitchFamily="18" charset="0"/>
              </a:rPr>
              <a:t>Bước 3: Cộng thêm 1 vào kết quả thu được ở bước 2. </a:t>
            </a:r>
          </a:p>
          <a:p>
            <a:pPr indent="0">
              <a:lnSpc>
                <a:spcPct val="130000"/>
              </a:lnSpc>
              <a:spcAft>
                <a:spcPts val="0"/>
              </a:spcAft>
              <a:buNone/>
            </a:pPr>
            <a:r>
              <a:rPr lang="vi-VN" sz="2900" dirty="0" smtClean="0">
                <a:effectLst/>
                <a:latin typeface="Times New Roman" panose="02020603050405020304" pitchFamily="18" charset="0"/>
                <a:ea typeface="Times New Roman" panose="02020603050405020304" pitchFamily="18" charset="0"/>
              </a:rPr>
              <a:t>Bước 4: Vì là biểu diễn số âm nên bit cực trái luôn giữ là 1.</a:t>
            </a:r>
          </a:p>
          <a:p>
            <a:pPr indent="0">
              <a:lnSpc>
                <a:spcPct val="130000"/>
              </a:lnSpc>
              <a:spcAft>
                <a:spcPts val="0"/>
              </a:spcAft>
              <a:buNone/>
            </a:pPr>
            <a:endParaRPr lang="vi-VN" sz="2900" dirty="0" smtClean="0">
              <a:latin typeface="Times New Roman" panose="02020603050405020304" pitchFamily="18" charset="0"/>
              <a:cs typeface="Times New Roman" panose="02020603050405020304" pitchFamily="18" charset="0"/>
            </a:endParaRPr>
          </a:p>
          <a:p>
            <a:pPr indent="0">
              <a:lnSpc>
                <a:spcPct val="130000"/>
              </a:lnSpc>
              <a:spcAft>
                <a:spcPts val="0"/>
              </a:spcAft>
              <a:buNone/>
            </a:pPr>
            <a:r>
              <a:rPr lang="vi-VN" sz="2900" dirty="0" smtClean="0">
                <a:latin typeface="Times New Roman" panose="02020603050405020304" pitchFamily="18" charset="0"/>
                <a:cs typeface="Times New Roman" panose="02020603050405020304" pitchFamily="18" charset="0"/>
              </a:rPr>
              <a:t>Ví dụ biểu diễn số: -45</a:t>
            </a:r>
          </a:p>
          <a:p>
            <a:pPr indent="0">
              <a:lnSpc>
                <a:spcPct val="130000"/>
              </a:lnSpc>
              <a:spcAft>
                <a:spcPts val="0"/>
              </a:spcAft>
              <a:buNone/>
            </a:pPr>
            <a:r>
              <a:rPr lang="vi-VN" sz="2900" smtClean="0">
                <a:latin typeface="Times New Roman" panose="02020603050405020304" pitchFamily="18" charset="0"/>
                <a:cs typeface="Times New Roman" panose="02020603050405020304" pitchFamily="18" charset="0"/>
              </a:rPr>
              <a:t>Bước </a:t>
            </a:r>
            <a:r>
              <a:rPr lang="vi-VN" sz="2900" dirty="0" smtClean="0">
                <a:latin typeface="Times New Roman" panose="02020603050405020304" pitchFamily="18" charset="0"/>
                <a:cs typeface="Times New Roman" panose="02020603050405020304" pitchFamily="18" charset="0"/>
              </a:rPr>
              <a:t>1:  Xác định số nguyên 45 được biểu diễn trong máy tính là : 0010 1101</a:t>
            </a:r>
          </a:p>
          <a:p>
            <a:pPr indent="0">
              <a:lnSpc>
                <a:spcPct val="130000"/>
              </a:lnSpc>
              <a:spcAft>
                <a:spcPts val="0"/>
              </a:spcAft>
              <a:buNone/>
            </a:pPr>
            <a:r>
              <a:rPr lang="vi-VN" sz="2900" dirty="0" smtClean="0">
                <a:latin typeface="Times New Roman" panose="02020603050405020304" pitchFamily="18" charset="0"/>
                <a:cs typeface="Times New Roman" panose="02020603050405020304" pitchFamily="18" charset="0"/>
              </a:rPr>
              <a:t>Bước 2: Đảo tất cả các bit nhận được ở bước 1. Kết quả: 1101 0010</a:t>
            </a:r>
          </a:p>
          <a:p>
            <a:pPr indent="0">
              <a:lnSpc>
                <a:spcPct val="130000"/>
              </a:lnSpc>
              <a:spcAft>
                <a:spcPts val="0"/>
              </a:spcAft>
              <a:buNone/>
            </a:pPr>
            <a:r>
              <a:rPr lang="vi-VN" sz="2900" dirty="0" smtClean="0">
                <a:latin typeface="Times New Roman" panose="02020603050405020304" pitchFamily="18" charset="0"/>
                <a:cs typeface="Times New Roman" panose="02020603050405020304" pitchFamily="18" charset="0"/>
              </a:rPr>
              <a:t>Bước 3: Cộng thêm 1 vào kết quả thu được ở bước 2. </a:t>
            </a:r>
          </a:p>
          <a:p>
            <a:pPr indent="0">
              <a:lnSpc>
                <a:spcPct val="130000"/>
              </a:lnSpc>
              <a:spcAft>
                <a:spcPts val="0"/>
              </a:spcAft>
              <a:buNone/>
            </a:pPr>
            <a:r>
              <a:rPr lang="vi-VN" sz="2900" dirty="0" smtClean="0">
                <a:latin typeface="Times New Roman" panose="02020603050405020304" pitchFamily="18" charset="0"/>
                <a:cs typeface="Times New Roman" panose="02020603050405020304" pitchFamily="18" charset="0"/>
              </a:rPr>
              <a:t>Kết quả sau khi cộng: 1101 0011</a:t>
            </a:r>
          </a:p>
          <a:p>
            <a:pPr indent="0">
              <a:lnSpc>
                <a:spcPct val="130000"/>
              </a:lnSpc>
              <a:spcAft>
                <a:spcPts val="0"/>
              </a:spcAft>
              <a:buNone/>
            </a:pPr>
            <a:r>
              <a:rPr lang="vi-VN" sz="2900" dirty="0" smtClean="0">
                <a:latin typeface="Times New Roman" panose="02020603050405020304" pitchFamily="18" charset="0"/>
                <a:cs typeface="Times New Roman" panose="02020603050405020304" pitchFamily="18" charset="0"/>
              </a:rPr>
              <a:t>Bước 4: Vì là biểu diễn số âm nên bit cực trái luôn giữ là 1.</a:t>
            </a:r>
            <a:endParaRPr lang="vi-VN" sz="2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2254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4657" y="0"/>
            <a:ext cx="10515600" cy="1325563"/>
          </a:xfrm>
        </p:spPr>
        <p:txBody>
          <a:bodyPr/>
          <a:lstStyle/>
          <a:p>
            <a:r>
              <a:rPr lang="en-US" dirty="0" smtClean="0"/>
              <a:t>Biểu diễn số nguyên trong máy tính</a:t>
            </a:r>
            <a:endParaRPr lang="vi-VN" dirty="0"/>
          </a:p>
        </p:txBody>
      </p:sp>
      <p:sp>
        <p:nvSpPr>
          <p:cNvPr id="3" name="Content Placeholder 2"/>
          <p:cNvSpPr>
            <a:spLocks noGrp="1"/>
          </p:cNvSpPr>
          <p:nvPr>
            <p:ph idx="1"/>
          </p:nvPr>
        </p:nvSpPr>
        <p:spPr>
          <a:xfrm>
            <a:off x="435429" y="1132115"/>
            <a:ext cx="11756571" cy="5588000"/>
          </a:xfrm>
        </p:spPr>
        <p:txBody>
          <a:bodyPr>
            <a:normAutofit fontScale="85000" lnSpcReduction="20000"/>
          </a:bodyPr>
          <a:lstStyle/>
          <a:p>
            <a:pPr marL="0" indent="0">
              <a:buNone/>
            </a:pPr>
            <a:r>
              <a:rPr lang="en-US" b="1" dirty="0" smtClean="0">
                <a:latin typeface="Times New Roman" panose="02020603050405020304" pitchFamily="18" charset="0"/>
                <a:cs typeface="Times New Roman" panose="02020603050405020304" pitchFamily="18" charset="0"/>
              </a:rPr>
              <a:t>Ví dụ 1:</a:t>
            </a:r>
          </a:p>
          <a:p>
            <a:pPr>
              <a:lnSpc>
                <a:spcPct val="120000"/>
              </a:lnSpc>
            </a:pPr>
            <a:r>
              <a:rPr lang="en-US" dirty="0">
                <a:latin typeface="Times New Roman" panose="02020603050405020304" pitchFamily="18" charset="0"/>
                <a:cs typeface="Times New Roman" panose="02020603050405020304" pitchFamily="18" charset="0"/>
              </a:rPr>
              <a:t>Số nguyên có dấu X = </a:t>
            </a:r>
            <a:r>
              <a:rPr lang="en-US" dirty="0" smtClean="0">
                <a:latin typeface="Times New Roman" panose="02020603050405020304" pitchFamily="18" charset="0"/>
                <a:cs typeface="Times New Roman" panose="02020603050405020304" pitchFamily="18" charset="0"/>
              </a:rPr>
              <a:t>+79 </a:t>
            </a:r>
            <a:r>
              <a:rPr lang="en-US" dirty="0">
                <a:latin typeface="Times New Roman" panose="02020603050405020304" pitchFamily="18" charset="0"/>
                <a:cs typeface="Times New Roman" panose="02020603050405020304" pitchFamily="18" charset="0"/>
              </a:rPr>
              <a:t>theo dạng n = 8 bit là </a:t>
            </a:r>
            <a:r>
              <a:rPr lang="en-US" dirty="0" smtClean="0">
                <a:latin typeface="Times New Roman" panose="02020603050405020304" pitchFamily="18" charset="0"/>
                <a:cs typeface="Times New Roman" panose="02020603050405020304" pitchFamily="18" charset="0"/>
              </a:rPr>
              <a:t>0100 1111</a:t>
            </a:r>
          </a:p>
          <a:p>
            <a:pPr>
              <a:lnSpc>
                <a:spcPct val="120000"/>
              </a:lnSpc>
            </a:pPr>
            <a:r>
              <a:rPr lang="en-US" dirty="0" smtClean="0">
                <a:latin typeface="Times New Roman" panose="02020603050405020304" pitchFamily="18" charset="0"/>
                <a:cs typeface="Times New Roman" panose="02020603050405020304" pitchFamily="18" charset="0"/>
              </a:rPr>
              <a:t>Số </a:t>
            </a:r>
            <a:r>
              <a:rPr lang="en-US" dirty="0">
                <a:latin typeface="Times New Roman" panose="02020603050405020304" pitchFamily="18" charset="0"/>
                <a:cs typeface="Times New Roman" panose="02020603050405020304" pitchFamily="18" charset="0"/>
              </a:rPr>
              <a:t>nguyên có dấu X = </a:t>
            </a:r>
            <a:r>
              <a:rPr lang="en-US" dirty="0" smtClean="0">
                <a:latin typeface="Times New Roman" panose="02020603050405020304" pitchFamily="18" charset="0"/>
                <a:cs typeface="Times New Roman" panose="02020603050405020304" pitchFamily="18" charset="0"/>
              </a:rPr>
              <a:t>+79 </a:t>
            </a:r>
            <a:r>
              <a:rPr lang="en-US" dirty="0">
                <a:latin typeface="Times New Roman" panose="02020603050405020304" pitchFamily="18" charset="0"/>
                <a:cs typeface="Times New Roman" panose="02020603050405020304" pitchFamily="18" charset="0"/>
              </a:rPr>
              <a:t>theo dạng n = 16 bit là 0000 0000 </a:t>
            </a:r>
            <a:r>
              <a:rPr lang="en-US" dirty="0" smtClean="0">
                <a:latin typeface="Times New Roman" panose="02020603050405020304" pitchFamily="18" charset="0"/>
                <a:cs typeface="Times New Roman" panose="02020603050405020304" pitchFamily="18" charset="0"/>
              </a:rPr>
              <a:t>0100 1111</a:t>
            </a:r>
          </a:p>
          <a:p>
            <a:pPr>
              <a:lnSpc>
                <a:spcPct val="120000"/>
              </a:lnSpc>
            </a:pPr>
            <a:r>
              <a:rPr lang="vi-VN" dirty="0" smtClean="0">
                <a:latin typeface="Times New Roman" panose="02020603050405020304" pitchFamily="18" charset="0"/>
                <a:cs typeface="Times New Roman" panose="02020603050405020304" pitchFamily="18" charset="0"/>
              </a:rPr>
              <a:t>Số </a:t>
            </a:r>
            <a:r>
              <a:rPr lang="vi-VN" dirty="0">
                <a:latin typeface="Times New Roman" panose="02020603050405020304" pitchFamily="18" charset="0"/>
                <a:cs typeface="Times New Roman" panose="02020603050405020304" pitchFamily="18" charset="0"/>
              </a:rPr>
              <a:t>nguyên có dấu X = </a:t>
            </a:r>
            <a:r>
              <a:rPr lang="vi-VN" dirty="0" smtClean="0">
                <a:latin typeface="Times New Roman" panose="02020603050405020304" pitchFamily="18" charset="0"/>
                <a:cs typeface="Times New Roman" panose="02020603050405020304" pitchFamily="18" charset="0"/>
              </a:rPr>
              <a:t>-17 </a:t>
            </a:r>
            <a:r>
              <a:rPr lang="vi-VN" dirty="0">
                <a:latin typeface="Times New Roman" panose="02020603050405020304" pitchFamily="18" charset="0"/>
                <a:cs typeface="Times New Roman" panose="02020603050405020304" pitchFamily="18" charset="0"/>
              </a:rPr>
              <a:t>theo dạng n = 8 bit là </a:t>
            </a:r>
            <a:r>
              <a:rPr lang="vi-VN" dirty="0" smtClean="0">
                <a:latin typeface="Times New Roman" panose="02020603050405020304" pitchFamily="18" charset="0"/>
                <a:cs typeface="Times New Roman" panose="02020603050405020304" pitchFamily="18" charset="0"/>
              </a:rPr>
              <a:t>1110 1111</a:t>
            </a:r>
            <a:endParaRPr lang="vi-VN" dirty="0">
              <a:latin typeface="Times New Roman" panose="02020603050405020304" pitchFamily="18" charset="0"/>
              <a:cs typeface="Times New Roman" panose="02020603050405020304" pitchFamily="18" charset="0"/>
            </a:endParaRPr>
          </a:p>
          <a:p>
            <a:pPr>
              <a:lnSpc>
                <a:spcPct val="120000"/>
              </a:lnSpc>
            </a:pPr>
            <a:r>
              <a:rPr lang="vi-VN" dirty="0">
                <a:latin typeface="Times New Roman" panose="02020603050405020304" pitchFamily="18" charset="0"/>
                <a:cs typeface="Times New Roman" panose="02020603050405020304" pitchFamily="18" charset="0"/>
              </a:rPr>
              <a:t>Số nguyên có dấu X = </a:t>
            </a:r>
            <a:r>
              <a:rPr lang="vi-VN" dirty="0" smtClean="0">
                <a:latin typeface="Times New Roman" panose="02020603050405020304" pitchFamily="18" charset="0"/>
                <a:cs typeface="Times New Roman" panose="02020603050405020304" pitchFamily="18" charset="0"/>
              </a:rPr>
              <a:t>-17 </a:t>
            </a:r>
            <a:r>
              <a:rPr lang="vi-VN" dirty="0">
                <a:latin typeface="Times New Roman" panose="02020603050405020304" pitchFamily="18" charset="0"/>
                <a:cs typeface="Times New Roman" panose="02020603050405020304" pitchFamily="18" charset="0"/>
              </a:rPr>
              <a:t>theo dạng n = 16 bit là 1111 1111 </a:t>
            </a:r>
            <a:r>
              <a:rPr lang="vi-VN" dirty="0" smtClean="0">
                <a:latin typeface="Times New Roman" panose="02020603050405020304" pitchFamily="18" charset="0"/>
                <a:cs typeface="Times New Roman" panose="02020603050405020304" pitchFamily="18" charset="0"/>
              </a:rPr>
              <a:t>1110 1111</a:t>
            </a:r>
          </a:p>
          <a:p>
            <a:pPr marL="0" indent="0">
              <a:lnSpc>
                <a:spcPct val="120000"/>
              </a:lnSpc>
              <a:buNone/>
            </a:pPr>
            <a:r>
              <a:rPr lang="vi-VN" b="1" dirty="0" smtClean="0">
                <a:latin typeface="Times New Roman" panose="02020603050405020304" pitchFamily="18" charset="0"/>
                <a:cs typeface="Times New Roman" panose="02020603050405020304" pitchFamily="18" charset="0"/>
              </a:rPr>
              <a:t>Ví dụ 2:</a:t>
            </a:r>
          </a:p>
          <a:p>
            <a:pPr lvl="0">
              <a:lnSpc>
                <a:spcPct val="120000"/>
              </a:lnSpc>
            </a:pPr>
            <a:r>
              <a:rPr lang="en-US" dirty="0">
                <a:latin typeface="Times New Roman" panose="02020603050405020304" pitchFamily="18" charset="0"/>
                <a:cs typeface="Times New Roman" panose="02020603050405020304" pitchFamily="18" charset="0"/>
              </a:rPr>
              <a:t>Khi dùng 8 bit để biểu diễn số nguyên có dấu thì phạm vi biểu diễn </a:t>
            </a:r>
            <a:r>
              <a:rPr lang="en-US" dirty="0" smtClean="0">
                <a:latin typeface="Times New Roman" panose="02020603050405020304" pitchFamily="18" charset="0"/>
                <a:cs typeface="Times New Roman" panose="02020603050405020304" pitchFamily="18" charset="0"/>
              </a:rPr>
              <a:t>là</a:t>
            </a:r>
            <a:r>
              <a:rPr lang="vi-VN" dirty="0" smtClean="0">
                <a:latin typeface="Times New Roman" panose="02020603050405020304" pitchFamily="18" charset="0"/>
                <a:cs typeface="Times New Roman" panose="02020603050405020304" pitchFamily="18" charset="0"/>
              </a:rPr>
              <a:t>:</a:t>
            </a:r>
          </a:p>
          <a:p>
            <a:pPr marL="0" lvl="0" indent="0">
              <a:lnSpc>
                <a:spcPct val="120000"/>
              </a:lnSpc>
              <a:buNone/>
            </a:pPr>
            <a:r>
              <a:rPr lang="vi-VN" dirty="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	từ </a:t>
            </a:r>
            <a:r>
              <a:rPr lang="vi-VN" dirty="0">
                <a:latin typeface="Times New Roman" panose="02020603050405020304" pitchFamily="18" charset="0"/>
                <a:cs typeface="Times New Roman" panose="02020603050405020304" pitchFamily="18" charset="0"/>
              </a:rPr>
              <a:t>-2</a:t>
            </a:r>
            <a:r>
              <a:rPr lang="vi-VN" baseline="30000" dirty="0">
                <a:latin typeface="Times New Roman" panose="02020603050405020304" pitchFamily="18" charset="0"/>
                <a:cs typeface="Times New Roman" panose="02020603050405020304" pitchFamily="18" charset="0"/>
              </a:rPr>
              <a:t>7</a:t>
            </a:r>
            <a:r>
              <a:rPr lang="vi-VN" dirty="0">
                <a:latin typeface="Times New Roman" panose="02020603050405020304" pitchFamily="18" charset="0"/>
                <a:cs typeface="Times New Roman" panose="02020603050405020304" pitchFamily="18" charset="0"/>
              </a:rPr>
              <a:t> (-128) đến 2</a:t>
            </a:r>
            <a:r>
              <a:rPr lang="vi-VN" baseline="30000" dirty="0">
                <a:latin typeface="Times New Roman" panose="02020603050405020304" pitchFamily="18" charset="0"/>
                <a:cs typeface="Times New Roman" panose="02020603050405020304" pitchFamily="18" charset="0"/>
              </a:rPr>
              <a:t>7</a:t>
            </a:r>
            <a:r>
              <a:rPr lang="vi-VN" dirty="0">
                <a:latin typeface="Times New Roman" panose="02020603050405020304" pitchFamily="18" charset="0"/>
                <a:cs typeface="Times New Roman" panose="02020603050405020304" pitchFamily="18" charset="0"/>
              </a:rPr>
              <a:t>-1 (127), nghĩa là -128..127.</a:t>
            </a:r>
          </a:p>
          <a:p>
            <a:pPr lvl="0">
              <a:lnSpc>
                <a:spcPct val="120000"/>
              </a:lnSpc>
            </a:pPr>
            <a:r>
              <a:rPr lang="en-US" dirty="0" smtClean="0">
                <a:latin typeface="Times New Roman" panose="02020603050405020304" pitchFamily="18" charset="0"/>
                <a:cs typeface="Times New Roman" panose="02020603050405020304" pitchFamily="18" charset="0"/>
              </a:rPr>
              <a:t> Cho </a:t>
            </a:r>
            <a:r>
              <a:rPr lang="en-US" dirty="0">
                <a:latin typeface="Times New Roman" panose="02020603050405020304" pitchFamily="18" charset="0"/>
                <a:cs typeface="Times New Roman" panose="02020603050405020304" pitchFamily="18" charset="0"/>
              </a:rPr>
              <a:t>số nguyên có dấu </a:t>
            </a:r>
            <a:r>
              <a:rPr lang="en-US" dirty="0" smtClean="0">
                <a:latin typeface="Times New Roman" panose="02020603050405020304" pitchFamily="18" charset="0"/>
                <a:cs typeface="Times New Roman" panose="02020603050405020304" pitchFamily="18" charset="0"/>
              </a:rPr>
              <a:t>N </a:t>
            </a:r>
            <a:r>
              <a:rPr lang="en-US" dirty="0">
                <a:latin typeface="Times New Roman" panose="02020603050405020304" pitchFamily="18" charset="0"/>
                <a:cs typeface="Times New Roman" panose="02020603050405020304" pitchFamily="18" charset="0"/>
              </a:rPr>
              <a:t>là 6A</a:t>
            </a:r>
            <a:r>
              <a:rPr lang="en-US" baseline="-25000" dirty="0">
                <a:latin typeface="Times New Roman" panose="02020603050405020304" pitchFamily="18" charset="0"/>
                <a:cs typeface="Times New Roman" panose="02020603050405020304" pitchFamily="18" charset="0"/>
              </a:rPr>
              <a:t>16</a:t>
            </a:r>
            <a:r>
              <a:rPr lang="en-US" dirty="0">
                <a:latin typeface="Times New Roman" panose="02020603050405020304" pitchFamily="18" charset="0"/>
                <a:cs typeface="Times New Roman" panose="02020603050405020304" pitchFamily="18" charset="0"/>
              </a:rPr>
              <a:t> (dùng biểu diễn 8 bit). </a:t>
            </a:r>
            <a:r>
              <a:rPr lang="en-US" dirty="0" smtClean="0">
                <a:latin typeface="Times New Roman" panose="02020603050405020304" pitchFamily="18" charset="0"/>
                <a:cs typeface="Times New Roman" panose="02020603050405020304" pitchFamily="18" charset="0"/>
              </a:rPr>
              <a:t> N bằng bao nhiêu trong hệ 10.</a:t>
            </a:r>
          </a:p>
          <a:p>
            <a:pPr lvl="0">
              <a:lnSpc>
                <a:spcPct val="120000"/>
              </a:lnSpc>
            </a:pPr>
            <a:r>
              <a:rPr lang="vi-VN" dirty="0" smtClean="0">
                <a:latin typeface="Times New Roman" panose="02020603050405020304" pitchFamily="18" charset="0"/>
                <a:cs typeface="Times New Roman" panose="02020603050405020304" pitchFamily="18" charset="0"/>
              </a:rPr>
              <a:t>Biểu diễn số nguyên N  dưới dạng nhị phân: N = 0110 1010</a:t>
            </a:r>
          </a:p>
          <a:p>
            <a:pPr lvl="0">
              <a:lnSpc>
                <a:spcPct val="120000"/>
              </a:lnSpc>
            </a:pPr>
            <a:r>
              <a:rPr lang="vi-VN" dirty="0" smtClean="0">
                <a:latin typeface="Times New Roman" panose="02020603050405020304" pitchFamily="18" charset="0"/>
                <a:cs typeface="Times New Roman" panose="02020603050405020304" pitchFamily="18" charset="0"/>
              </a:rPr>
              <a:t>Suy ra X= 2</a:t>
            </a:r>
            <a:r>
              <a:rPr lang="vi-VN" baseline="30000" dirty="0" smtClean="0">
                <a:latin typeface="Times New Roman" panose="02020603050405020304" pitchFamily="18" charset="0"/>
                <a:cs typeface="Times New Roman" panose="02020603050405020304" pitchFamily="18" charset="0"/>
              </a:rPr>
              <a:t>6 </a:t>
            </a:r>
            <a:r>
              <a:rPr lang="vi-VN" dirty="0" smtClean="0">
                <a:latin typeface="Times New Roman" panose="02020603050405020304" pitchFamily="18" charset="0"/>
                <a:cs typeface="Times New Roman" panose="02020603050405020304" pitchFamily="18" charset="0"/>
              </a:rPr>
              <a:t>+ 2</a:t>
            </a:r>
            <a:r>
              <a:rPr lang="vi-VN" baseline="30000" dirty="0" smtClean="0">
                <a:latin typeface="Times New Roman" panose="02020603050405020304" pitchFamily="18" charset="0"/>
                <a:cs typeface="Times New Roman" panose="02020603050405020304" pitchFamily="18" charset="0"/>
              </a:rPr>
              <a:t>5</a:t>
            </a:r>
            <a:r>
              <a:rPr lang="vi-VN" dirty="0" smtClean="0">
                <a:latin typeface="Times New Roman" panose="02020603050405020304" pitchFamily="18" charset="0"/>
                <a:cs typeface="Times New Roman" panose="02020603050405020304" pitchFamily="18" charset="0"/>
              </a:rPr>
              <a:t> + 2</a:t>
            </a:r>
            <a:r>
              <a:rPr lang="vi-VN" baseline="30000" dirty="0" smtClean="0">
                <a:latin typeface="Times New Roman" panose="02020603050405020304" pitchFamily="18" charset="0"/>
                <a:cs typeface="Times New Roman" panose="02020603050405020304" pitchFamily="18" charset="0"/>
              </a:rPr>
              <a:t>3</a:t>
            </a:r>
            <a:r>
              <a:rPr lang="vi-VN" dirty="0" smtClean="0">
                <a:latin typeface="Times New Roman" panose="02020603050405020304" pitchFamily="18" charset="0"/>
                <a:cs typeface="Times New Roman" panose="02020603050405020304" pitchFamily="18" charset="0"/>
              </a:rPr>
              <a:t> +2</a:t>
            </a:r>
            <a:r>
              <a:rPr lang="vi-VN" baseline="30000" dirty="0" smtClean="0">
                <a:latin typeface="Times New Roman" panose="02020603050405020304" pitchFamily="18" charset="0"/>
                <a:cs typeface="Times New Roman" panose="02020603050405020304" pitchFamily="18" charset="0"/>
              </a:rPr>
              <a:t>1</a:t>
            </a:r>
            <a:r>
              <a:rPr lang="vi-VN" dirty="0" smtClean="0">
                <a:latin typeface="Times New Roman" panose="02020603050405020304" pitchFamily="18" charset="0"/>
                <a:cs typeface="Times New Roman" panose="02020603050405020304" pitchFamily="18" charset="0"/>
              </a:rPr>
              <a:t> = 64 + 32 + 8 + 2 = 106</a:t>
            </a:r>
          </a:p>
          <a:p>
            <a:pPr lvl="0"/>
            <a:endParaRPr lang="vi-VN" dirty="0">
              <a:latin typeface="Times New Roman" panose="02020603050405020304" pitchFamily="18" charset="0"/>
              <a:cs typeface="Times New Roman" panose="02020603050405020304" pitchFamily="18" charset="0"/>
            </a:endParaRPr>
          </a:p>
          <a:p>
            <a:endParaRPr lang="vi-VN" dirty="0">
              <a:latin typeface="Times New Roman" panose="02020603050405020304" pitchFamily="18" charset="0"/>
              <a:cs typeface="Times New Roman" panose="02020603050405020304" pitchFamily="18" charset="0"/>
            </a:endParaRPr>
          </a:p>
          <a:p>
            <a:endParaRPr lang="vi-VN"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44690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0"/>
            <a:ext cx="10874828" cy="1325563"/>
          </a:xfrm>
        </p:spPr>
        <p:txBody>
          <a:bodyPr/>
          <a:lstStyle/>
          <a:p>
            <a:r>
              <a:rPr lang="en-US" dirty="0" smtClean="0"/>
              <a:t>Biểu diễn </a:t>
            </a:r>
            <a:r>
              <a:rPr lang="en-US" smtClean="0"/>
              <a:t>số dấu chấm động  </a:t>
            </a:r>
            <a:r>
              <a:rPr lang="en-US" dirty="0" smtClean="0"/>
              <a:t>trong máy tính</a:t>
            </a:r>
            <a:endParaRPr lang="vi-VN" dirty="0"/>
          </a:p>
        </p:txBody>
      </p:sp>
      <p:sp>
        <p:nvSpPr>
          <p:cNvPr id="3" name="Content Placeholder 2"/>
          <p:cNvSpPr>
            <a:spLocks noGrp="1"/>
          </p:cNvSpPr>
          <p:nvPr>
            <p:ph idx="1"/>
          </p:nvPr>
        </p:nvSpPr>
        <p:spPr>
          <a:xfrm>
            <a:off x="435429" y="1132115"/>
            <a:ext cx="11756571" cy="5588000"/>
          </a:xfrm>
        </p:spPr>
        <p:txBody>
          <a:bodyPr>
            <a:normAutofit lnSpcReduction="10000"/>
          </a:bodyPr>
          <a:lstStyle/>
          <a:p>
            <a:pPr marL="0" lvl="0" indent="0">
              <a:lnSpc>
                <a:spcPct val="120000"/>
              </a:lnSpc>
              <a:buNone/>
            </a:pPr>
            <a:r>
              <a:rPr lang="vi-VN" sz="2200">
                <a:latin typeface="Times New Roman" panose="02020603050405020304" pitchFamily="18" charset="0"/>
                <a:cs typeface="Times New Roman" panose="02020603050405020304" pitchFamily="18" charset="0"/>
              </a:rPr>
              <a:t>Dạng tổng quát của số thực X được biểu diễn dưới dạng số dấu chấm động:</a:t>
            </a:r>
          </a:p>
          <a:p>
            <a:pPr marL="0" lvl="0" indent="0">
              <a:lnSpc>
                <a:spcPct val="120000"/>
              </a:lnSpc>
              <a:buNone/>
            </a:pPr>
            <a:r>
              <a:rPr lang="vi-VN" sz="2200">
                <a:latin typeface="Times New Roman" panose="02020603050405020304" pitchFamily="18" charset="0"/>
                <a:cs typeface="Times New Roman" panose="02020603050405020304" pitchFamily="18" charset="0"/>
              </a:rPr>
              <a:t>			X = M*R</a:t>
            </a:r>
            <a:r>
              <a:rPr lang="vi-VN" sz="2200" baseline="30000">
                <a:latin typeface="Times New Roman" panose="02020603050405020304" pitchFamily="18" charset="0"/>
                <a:cs typeface="Times New Roman" panose="02020603050405020304" pitchFamily="18" charset="0"/>
              </a:rPr>
              <a:t>E</a:t>
            </a:r>
          </a:p>
          <a:p>
            <a:pPr marL="0" lvl="0" indent="0">
              <a:lnSpc>
                <a:spcPct val="120000"/>
              </a:lnSpc>
              <a:buNone/>
            </a:pPr>
            <a:r>
              <a:rPr lang="vi-VN" sz="2200">
                <a:latin typeface="Times New Roman" panose="02020603050405020304" pitchFamily="18" charset="0"/>
                <a:cs typeface="Times New Roman" panose="02020603050405020304" pitchFamily="18" charset="0"/>
              </a:rPr>
              <a:t>Ta chuẩn hóa số dấu chấm động dưới dạng:</a:t>
            </a:r>
          </a:p>
          <a:p>
            <a:pPr marL="0" lvl="0" indent="0">
              <a:lnSpc>
                <a:spcPct val="120000"/>
              </a:lnSpc>
              <a:buNone/>
            </a:pPr>
            <a:r>
              <a:rPr lang="vi-VN" sz="2200">
                <a:latin typeface="Times New Roman" panose="02020603050405020304" pitchFamily="18" charset="0"/>
                <a:cs typeface="Times New Roman" panose="02020603050405020304" pitchFamily="18" charset="0"/>
              </a:rPr>
              <a:t>			X  = (-</a:t>
            </a:r>
            <a:r>
              <a:rPr lang="vi-VN" sz="2200" smtClean="0">
                <a:latin typeface="Times New Roman" panose="02020603050405020304" pitchFamily="18" charset="0"/>
                <a:cs typeface="Times New Roman" panose="02020603050405020304" pitchFamily="18" charset="0"/>
              </a:rPr>
              <a:t>1)</a:t>
            </a:r>
            <a:r>
              <a:rPr lang="vi-VN" sz="2200" baseline="30000" smtClean="0">
                <a:latin typeface="Times New Roman" panose="02020603050405020304" pitchFamily="18" charset="0"/>
                <a:cs typeface="Times New Roman" panose="02020603050405020304" pitchFamily="18" charset="0"/>
              </a:rPr>
              <a:t>s</a:t>
            </a:r>
            <a:r>
              <a:rPr lang="en-US" sz="2200" smtClean="0">
                <a:latin typeface="Times New Roman" panose="02020603050405020304" pitchFamily="18" charset="0"/>
                <a:cs typeface="Times New Roman" panose="02020603050405020304" pitchFamily="18" charset="0"/>
              </a:rPr>
              <a:t> 1</a:t>
            </a:r>
            <a:r>
              <a:rPr lang="vi-VN" sz="2200" smtClean="0">
                <a:latin typeface="Times New Roman" panose="02020603050405020304" pitchFamily="18" charset="0"/>
                <a:cs typeface="Times New Roman" panose="02020603050405020304" pitchFamily="18" charset="0"/>
              </a:rPr>
              <a:t>.M*2</a:t>
            </a:r>
            <a:r>
              <a:rPr lang="vi-VN" sz="2200" baseline="30000" smtClean="0">
                <a:latin typeface="Times New Roman" panose="02020603050405020304" pitchFamily="18" charset="0"/>
                <a:cs typeface="Times New Roman" panose="02020603050405020304" pitchFamily="18" charset="0"/>
              </a:rPr>
              <a:t>E-B</a:t>
            </a:r>
            <a:endParaRPr lang="vi-VN" sz="2200" baseline="30000">
              <a:latin typeface="Times New Roman" panose="02020603050405020304" pitchFamily="18" charset="0"/>
              <a:cs typeface="Times New Roman" panose="02020603050405020304" pitchFamily="18" charset="0"/>
            </a:endParaRPr>
          </a:p>
          <a:p>
            <a:pPr marL="0" lvl="0" indent="0">
              <a:lnSpc>
                <a:spcPct val="120000"/>
              </a:lnSpc>
              <a:buNone/>
            </a:pPr>
            <a:r>
              <a:rPr lang="vi-VN" sz="2200">
                <a:latin typeface="Times New Roman" panose="02020603050405020304" pitchFamily="18" charset="0"/>
                <a:cs typeface="Times New Roman" panose="02020603050405020304" pitchFamily="18" charset="0"/>
              </a:rPr>
              <a:t>Trong đó: </a:t>
            </a:r>
          </a:p>
          <a:p>
            <a:pPr marL="0" lvl="0" indent="0">
              <a:lnSpc>
                <a:spcPct val="120000"/>
              </a:lnSpc>
              <a:buNone/>
            </a:pPr>
            <a:r>
              <a:rPr lang="vi-VN" sz="2200" smtClean="0">
                <a:latin typeface="Times New Roman" panose="02020603050405020304" pitchFamily="18" charset="0"/>
                <a:cs typeface="Times New Roman" panose="02020603050405020304" pitchFamily="18" charset="0"/>
              </a:rPr>
              <a:t>-</a:t>
            </a:r>
            <a:r>
              <a:rPr lang="en-US" sz="2200" smtClean="0">
                <a:latin typeface="Times New Roman" panose="02020603050405020304" pitchFamily="18" charset="0"/>
                <a:cs typeface="Times New Roman" panose="02020603050405020304" pitchFamily="18" charset="0"/>
              </a:rPr>
              <a:t> </a:t>
            </a:r>
            <a:r>
              <a:rPr lang="vi-VN" sz="2200" smtClean="0">
                <a:latin typeface="Times New Roman" panose="02020603050405020304" pitchFamily="18" charset="0"/>
                <a:cs typeface="Times New Roman" panose="02020603050405020304" pitchFamily="18" charset="0"/>
              </a:rPr>
              <a:t>s </a:t>
            </a:r>
            <a:r>
              <a:rPr lang="vi-VN" sz="2200">
                <a:latin typeface="Times New Roman" panose="02020603050405020304" pitchFamily="18" charset="0"/>
                <a:cs typeface="Times New Roman" panose="02020603050405020304" pitchFamily="18" charset="0"/>
              </a:rPr>
              <a:t>là bít dấu, s = 0 thì M&gt;0, s = 1 thì M&gt;0</a:t>
            </a:r>
          </a:p>
          <a:p>
            <a:pPr marL="0" lvl="0" indent="0">
              <a:lnSpc>
                <a:spcPct val="120000"/>
              </a:lnSpc>
              <a:buNone/>
            </a:pPr>
            <a:r>
              <a:rPr lang="vi-VN" sz="2200" smtClean="0">
                <a:latin typeface="Times New Roman" panose="02020603050405020304" pitchFamily="18" charset="0"/>
                <a:cs typeface="Times New Roman" panose="02020603050405020304" pitchFamily="18" charset="0"/>
              </a:rPr>
              <a:t>-</a:t>
            </a:r>
            <a:r>
              <a:rPr lang="en-US" sz="2200" smtClean="0">
                <a:latin typeface="Times New Roman" panose="02020603050405020304" pitchFamily="18" charset="0"/>
                <a:cs typeface="Times New Roman" panose="02020603050405020304" pitchFamily="18" charset="0"/>
              </a:rPr>
              <a:t> </a:t>
            </a:r>
            <a:r>
              <a:rPr lang="vi-VN" sz="2200" smtClean="0">
                <a:latin typeface="Times New Roman" panose="02020603050405020304" pitchFamily="18" charset="0"/>
                <a:cs typeface="Times New Roman" panose="02020603050405020304" pitchFamily="18" charset="0"/>
              </a:rPr>
              <a:t>M </a:t>
            </a:r>
            <a:r>
              <a:rPr lang="vi-VN" sz="2200">
                <a:latin typeface="Times New Roman" panose="02020603050405020304" pitchFamily="18" charset="0"/>
                <a:cs typeface="Times New Roman" panose="02020603050405020304" pitchFamily="18" charset="0"/>
              </a:rPr>
              <a:t>là phần định trị, </a:t>
            </a:r>
          </a:p>
          <a:p>
            <a:pPr marL="0" lvl="0" indent="0">
              <a:lnSpc>
                <a:spcPct val="120000"/>
              </a:lnSpc>
              <a:buNone/>
            </a:pPr>
            <a:r>
              <a:rPr lang="vi-VN" sz="2200">
                <a:latin typeface="Times New Roman" panose="02020603050405020304" pitchFamily="18" charset="0"/>
                <a:cs typeface="Times New Roman" panose="02020603050405020304" pitchFamily="18" charset="0"/>
              </a:rPr>
              <a:t>-  </a:t>
            </a:r>
            <a:r>
              <a:rPr lang="vi-VN" sz="2200" smtClean="0">
                <a:latin typeface="Times New Roman" panose="02020603050405020304" pitchFamily="18" charset="0"/>
                <a:cs typeface="Times New Roman" panose="02020603050405020304" pitchFamily="18" charset="0"/>
              </a:rPr>
              <a:t>E </a:t>
            </a:r>
            <a:r>
              <a:rPr lang="vi-VN" sz="2200">
                <a:latin typeface="Times New Roman" panose="02020603050405020304" pitchFamily="18" charset="0"/>
                <a:cs typeface="Times New Roman" panose="02020603050405020304" pitchFamily="18" charset="0"/>
              </a:rPr>
              <a:t>là số mũ được dịch chuyển B đơn vị</a:t>
            </a:r>
          </a:p>
          <a:p>
            <a:pPr marL="0" lvl="0" indent="0">
              <a:lnSpc>
                <a:spcPct val="120000"/>
              </a:lnSpc>
              <a:buNone/>
            </a:pPr>
            <a:r>
              <a:rPr lang="vi-VN" sz="2200">
                <a:latin typeface="Times New Roman" panose="02020603050405020304" pitchFamily="18" charset="0"/>
                <a:cs typeface="Times New Roman" panose="02020603050405020304" pitchFamily="18" charset="0"/>
              </a:rPr>
              <a:t>-  </a:t>
            </a:r>
            <a:r>
              <a:rPr lang="vi-VN" sz="2200" smtClean="0">
                <a:latin typeface="Times New Roman" panose="02020603050405020304" pitchFamily="18" charset="0"/>
                <a:cs typeface="Times New Roman" panose="02020603050405020304" pitchFamily="18" charset="0"/>
              </a:rPr>
              <a:t>R </a:t>
            </a:r>
            <a:r>
              <a:rPr lang="vi-VN" sz="2200">
                <a:latin typeface="Times New Roman" panose="02020603050405020304" pitchFamily="18" charset="0"/>
                <a:cs typeface="Times New Roman" panose="02020603050405020304" pitchFamily="18" charset="0"/>
              </a:rPr>
              <a:t>là cơ số, R =2</a:t>
            </a:r>
          </a:p>
          <a:p>
            <a:pPr marL="0" lvl="0" indent="0">
              <a:lnSpc>
                <a:spcPct val="120000"/>
              </a:lnSpc>
              <a:buNone/>
            </a:pPr>
            <a:r>
              <a:rPr lang="vi-VN" sz="2200" smtClean="0">
                <a:latin typeface="Times New Roman" panose="02020603050405020304" pitchFamily="18" charset="0"/>
                <a:cs typeface="Times New Roman" panose="02020603050405020304" pitchFamily="18" charset="0"/>
              </a:rPr>
              <a:t>Theo </a:t>
            </a:r>
            <a:r>
              <a:rPr lang="vi-VN" sz="2200">
                <a:latin typeface="Times New Roman" panose="02020603050405020304" pitchFamily="18" charset="0"/>
                <a:cs typeface="Times New Roman" panose="02020603050405020304" pitchFamily="18" charset="0"/>
              </a:rPr>
              <a:t>chuẩn IEEE754/85 dạng dấu chấm động có độ chính xác đơn dài 32 bit thì s chiếm 1 bit, giá trị E nằm trong 8 bit, giá trị M nằm trong 23 bit, B = 127. Số sẽ được biểu diễn trong máy: </a:t>
            </a:r>
            <a:r>
              <a:rPr lang="vi-VN" sz="2200">
                <a:solidFill>
                  <a:srgbClr val="FF0000"/>
                </a:solidFill>
                <a:latin typeface="Times New Roman" panose="02020603050405020304" pitchFamily="18" charset="0"/>
                <a:cs typeface="Times New Roman" panose="02020603050405020304" pitchFamily="18" charset="0"/>
              </a:rPr>
              <a:t>s E M</a:t>
            </a:r>
            <a:r>
              <a:rPr lang="vi-VN" sz="2200">
                <a:latin typeface="Times New Roman" panose="02020603050405020304" pitchFamily="18" charset="0"/>
                <a:cs typeface="Times New Roman" panose="02020603050405020304" pitchFamily="18" charset="0"/>
              </a:rPr>
              <a:t>.</a:t>
            </a:r>
          </a:p>
          <a:p>
            <a:pPr lvl="0"/>
            <a:endParaRPr lang="vi-VN" dirty="0">
              <a:latin typeface="Times New Roman" panose="02020603050405020304" pitchFamily="18" charset="0"/>
              <a:cs typeface="Times New Roman" panose="02020603050405020304" pitchFamily="18" charset="0"/>
            </a:endParaRPr>
          </a:p>
          <a:p>
            <a:endParaRPr lang="vi-VN" dirty="0">
              <a:latin typeface="Times New Roman" panose="02020603050405020304" pitchFamily="18" charset="0"/>
              <a:cs typeface="Times New Roman" panose="02020603050405020304" pitchFamily="18" charset="0"/>
            </a:endParaRPr>
          </a:p>
          <a:p>
            <a:endParaRPr lang="vi-VN"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24054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0"/>
            <a:ext cx="10874828" cy="1325563"/>
          </a:xfrm>
        </p:spPr>
        <p:txBody>
          <a:bodyPr/>
          <a:lstStyle/>
          <a:p>
            <a:r>
              <a:rPr lang="en-US" dirty="0" smtClean="0"/>
              <a:t>Biểu diễn </a:t>
            </a:r>
            <a:r>
              <a:rPr lang="en-US" smtClean="0"/>
              <a:t>số dấu chấm động  </a:t>
            </a:r>
            <a:r>
              <a:rPr lang="en-US" dirty="0" smtClean="0"/>
              <a:t>trong máy tính</a:t>
            </a:r>
            <a:endParaRPr lang="vi-VN" dirty="0"/>
          </a:p>
        </p:txBody>
      </p:sp>
      <p:sp>
        <p:nvSpPr>
          <p:cNvPr id="3" name="Content Placeholder 2"/>
          <p:cNvSpPr>
            <a:spLocks noGrp="1"/>
          </p:cNvSpPr>
          <p:nvPr>
            <p:ph idx="1"/>
          </p:nvPr>
        </p:nvSpPr>
        <p:spPr>
          <a:xfrm>
            <a:off x="435429" y="1132115"/>
            <a:ext cx="11756571" cy="3357589"/>
          </a:xfrm>
        </p:spPr>
        <p:txBody>
          <a:bodyPr>
            <a:noAutofit/>
          </a:bodyPr>
          <a:lstStyle/>
          <a:p>
            <a:pPr marL="0" indent="0">
              <a:buNone/>
            </a:pPr>
            <a:r>
              <a:rPr lang="vi-VN" sz="2200" smtClean="0">
                <a:latin typeface="Times New Roman" panose="02020603050405020304" pitchFamily="18" charset="0"/>
                <a:cs typeface="Times New Roman" panose="02020603050405020304" pitchFamily="18" charset="0"/>
              </a:rPr>
              <a:t>X  </a:t>
            </a:r>
            <a:r>
              <a:rPr lang="vi-VN" sz="2200">
                <a:latin typeface="Times New Roman" panose="02020603050405020304" pitchFamily="18" charset="0"/>
                <a:cs typeface="Times New Roman" panose="02020603050405020304" pitchFamily="18" charset="0"/>
              </a:rPr>
              <a:t>= (-1)</a:t>
            </a:r>
            <a:r>
              <a:rPr lang="vi-VN" sz="2200" baseline="30000">
                <a:latin typeface="Times New Roman" panose="02020603050405020304" pitchFamily="18" charset="0"/>
                <a:cs typeface="Times New Roman" panose="02020603050405020304" pitchFamily="18" charset="0"/>
              </a:rPr>
              <a:t>s</a:t>
            </a:r>
            <a:r>
              <a:rPr lang="en-US" sz="2200">
                <a:latin typeface="Times New Roman" panose="02020603050405020304" pitchFamily="18" charset="0"/>
                <a:cs typeface="Times New Roman" panose="02020603050405020304" pitchFamily="18" charset="0"/>
              </a:rPr>
              <a:t> 1</a:t>
            </a:r>
            <a:r>
              <a:rPr lang="vi-VN" sz="2200">
                <a:latin typeface="Times New Roman" panose="02020603050405020304" pitchFamily="18" charset="0"/>
                <a:cs typeface="Times New Roman" panose="02020603050405020304" pitchFamily="18" charset="0"/>
              </a:rPr>
              <a:t>.M*2</a:t>
            </a:r>
            <a:r>
              <a:rPr lang="vi-VN" sz="2200" baseline="30000">
                <a:latin typeface="Times New Roman" panose="02020603050405020304" pitchFamily="18" charset="0"/>
                <a:cs typeface="Times New Roman" panose="02020603050405020304" pitchFamily="18" charset="0"/>
              </a:rPr>
              <a:t>E-B</a:t>
            </a:r>
          </a:p>
          <a:p>
            <a:pPr marL="0" lvl="0" indent="0">
              <a:buNone/>
            </a:pPr>
            <a:r>
              <a:rPr lang="vi-VN" sz="2200" smtClean="0">
                <a:latin typeface="Times New Roman" panose="02020603050405020304" pitchFamily="18" charset="0"/>
                <a:cs typeface="Times New Roman" panose="02020603050405020304" pitchFamily="18" charset="0"/>
              </a:rPr>
              <a:t>Theo </a:t>
            </a:r>
            <a:r>
              <a:rPr lang="vi-VN" sz="2200">
                <a:latin typeface="Times New Roman" panose="02020603050405020304" pitchFamily="18" charset="0"/>
                <a:cs typeface="Times New Roman" panose="02020603050405020304" pitchFamily="18" charset="0"/>
              </a:rPr>
              <a:t>chuẩn IEEE754/85 dạng dấu chấm động có độ chính xác đơn dài 32 bit </a:t>
            </a:r>
            <a:r>
              <a:rPr lang="vi-VN" sz="2200" smtClean="0">
                <a:latin typeface="Times New Roman" panose="02020603050405020304" pitchFamily="18" charset="0"/>
                <a:cs typeface="Times New Roman" panose="02020603050405020304" pitchFamily="18" charset="0"/>
              </a:rPr>
              <a:t>thì</a:t>
            </a:r>
            <a:r>
              <a:rPr lang="en-US" sz="2200" smtClean="0">
                <a:latin typeface="Times New Roman" panose="02020603050405020304" pitchFamily="18" charset="0"/>
                <a:cs typeface="Times New Roman" panose="02020603050405020304" pitchFamily="18" charset="0"/>
              </a:rPr>
              <a:t>:</a:t>
            </a:r>
            <a:r>
              <a:rPr lang="vi-VN" sz="2200" smtClean="0">
                <a:latin typeface="Times New Roman" panose="02020603050405020304" pitchFamily="18" charset="0"/>
                <a:cs typeface="Times New Roman" panose="02020603050405020304" pitchFamily="18" charset="0"/>
              </a:rPr>
              <a:t> </a:t>
            </a:r>
            <a:endParaRPr lang="en-US" sz="2200" smtClean="0">
              <a:latin typeface="Times New Roman" panose="02020603050405020304" pitchFamily="18" charset="0"/>
              <a:cs typeface="Times New Roman" panose="02020603050405020304" pitchFamily="18" charset="0"/>
            </a:endParaRPr>
          </a:p>
          <a:p>
            <a:pPr lvl="0">
              <a:buFontTx/>
              <a:buChar char="-"/>
            </a:pPr>
            <a:r>
              <a:rPr lang="vi-VN" sz="2200" smtClean="0">
                <a:latin typeface="Times New Roman" panose="02020603050405020304" pitchFamily="18" charset="0"/>
                <a:cs typeface="Times New Roman" panose="02020603050405020304" pitchFamily="18" charset="0"/>
              </a:rPr>
              <a:t>s </a:t>
            </a:r>
            <a:r>
              <a:rPr lang="vi-VN" sz="2200">
                <a:latin typeface="Times New Roman" panose="02020603050405020304" pitchFamily="18" charset="0"/>
                <a:cs typeface="Times New Roman" panose="02020603050405020304" pitchFamily="18" charset="0"/>
              </a:rPr>
              <a:t>chiếm 1 </a:t>
            </a:r>
            <a:r>
              <a:rPr lang="vi-VN" sz="2200" smtClean="0">
                <a:latin typeface="Times New Roman" panose="02020603050405020304" pitchFamily="18" charset="0"/>
                <a:cs typeface="Times New Roman" panose="02020603050405020304" pitchFamily="18" charset="0"/>
              </a:rPr>
              <a:t>bit</a:t>
            </a:r>
            <a:endParaRPr lang="en-US" sz="2200" smtClean="0">
              <a:latin typeface="Times New Roman" panose="02020603050405020304" pitchFamily="18" charset="0"/>
              <a:cs typeface="Times New Roman" panose="02020603050405020304" pitchFamily="18" charset="0"/>
            </a:endParaRPr>
          </a:p>
          <a:p>
            <a:pPr lvl="0">
              <a:buFontTx/>
              <a:buChar char="-"/>
            </a:pPr>
            <a:r>
              <a:rPr lang="vi-VN" sz="2200" smtClean="0">
                <a:latin typeface="Times New Roman" panose="02020603050405020304" pitchFamily="18" charset="0"/>
                <a:cs typeface="Times New Roman" panose="02020603050405020304" pitchFamily="18" charset="0"/>
              </a:rPr>
              <a:t>giá </a:t>
            </a:r>
            <a:r>
              <a:rPr lang="vi-VN" sz="2200">
                <a:latin typeface="Times New Roman" panose="02020603050405020304" pitchFamily="18" charset="0"/>
                <a:cs typeface="Times New Roman" panose="02020603050405020304" pitchFamily="18" charset="0"/>
              </a:rPr>
              <a:t>trị E nằm trong 8 </a:t>
            </a:r>
            <a:r>
              <a:rPr lang="vi-VN" sz="2200" smtClean="0">
                <a:latin typeface="Times New Roman" panose="02020603050405020304" pitchFamily="18" charset="0"/>
                <a:cs typeface="Times New Roman" panose="02020603050405020304" pitchFamily="18" charset="0"/>
              </a:rPr>
              <a:t>bit</a:t>
            </a:r>
            <a:endParaRPr lang="en-US" sz="2200" smtClean="0">
              <a:latin typeface="Times New Roman" panose="02020603050405020304" pitchFamily="18" charset="0"/>
              <a:cs typeface="Times New Roman" panose="02020603050405020304" pitchFamily="18" charset="0"/>
            </a:endParaRPr>
          </a:p>
          <a:p>
            <a:pPr lvl="0">
              <a:buFontTx/>
              <a:buChar char="-"/>
            </a:pPr>
            <a:r>
              <a:rPr lang="vi-VN" sz="2200" smtClean="0">
                <a:latin typeface="Times New Roman" panose="02020603050405020304" pitchFamily="18" charset="0"/>
                <a:cs typeface="Times New Roman" panose="02020603050405020304" pitchFamily="18" charset="0"/>
              </a:rPr>
              <a:t>giá </a:t>
            </a:r>
            <a:r>
              <a:rPr lang="vi-VN" sz="2200">
                <a:latin typeface="Times New Roman" panose="02020603050405020304" pitchFamily="18" charset="0"/>
                <a:cs typeface="Times New Roman" panose="02020603050405020304" pitchFamily="18" charset="0"/>
              </a:rPr>
              <a:t>trị M nằm trong 23 </a:t>
            </a:r>
            <a:r>
              <a:rPr lang="vi-VN" sz="2200" smtClean="0">
                <a:latin typeface="Times New Roman" panose="02020603050405020304" pitchFamily="18" charset="0"/>
                <a:cs typeface="Times New Roman" panose="02020603050405020304" pitchFamily="18" charset="0"/>
              </a:rPr>
              <a:t>bit,</a:t>
            </a:r>
            <a:endParaRPr lang="en-US" sz="2200" smtClean="0">
              <a:latin typeface="Times New Roman" panose="02020603050405020304" pitchFamily="18" charset="0"/>
              <a:cs typeface="Times New Roman" panose="02020603050405020304" pitchFamily="18" charset="0"/>
            </a:endParaRPr>
          </a:p>
          <a:p>
            <a:pPr lvl="0">
              <a:buFontTx/>
              <a:buChar char="-"/>
            </a:pPr>
            <a:r>
              <a:rPr lang="vi-VN" sz="2200" smtClean="0">
                <a:latin typeface="Times New Roman" panose="02020603050405020304" pitchFamily="18" charset="0"/>
                <a:cs typeface="Times New Roman" panose="02020603050405020304" pitchFamily="18" charset="0"/>
              </a:rPr>
              <a:t>B </a:t>
            </a:r>
            <a:r>
              <a:rPr lang="vi-VN" sz="2200">
                <a:latin typeface="Times New Roman" panose="02020603050405020304" pitchFamily="18" charset="0"/>
                <a:cs typeface="Times New Roman" panose="02020603050405020304" pitchFamily="18" charset="0"/>
              </a:rPr>
              <a:t>= 127. </a:t>
            </a:r>
            <a:endParaRPr lang="en-US" sz="2200" smtClean="0">
              <a:latin typeface="Times New Roman" panose="02020603050405020304" pitchFamily="18" charset="0"/>
              <a:cs typeface="Times New Roman" panose="02020603050405020304" pitchFamily="18" charset="0"/>
            </a:endParaRPr>
          </a:p>
          <a:p>
            <a:pPr lvl="0">
              <a:buFontTx/>
              <a:buChar char="-"/>
            </a:pPr>
            <a:r>
              <a:rPr lang="vi-VN" sz="2200" smtClean="0">
                <a:latin typeface="Times New Roman" panose="02020603050405020304" pitchFamily="18" charset="0"/>
                <a:cs typeface="Times New Roman" panose="02020603050405020304" pitchFamily="18" charset="0"/>
              </a:rPr>
              <a:t>Số </a:t>
            </a:r>
            <a:r>
              <a:rPr lang="vi-VN" sz="2200">
                <a:latin typeface="Times New Roman" panose="02020603050405020304" pitchFamily="18" charset="0"/>
                <a:cs typeface="Times New Roman" panose="02020603050405020304" pitchFamily="18" charset="0"/>
              </a:rPr>
              <a:t>sẽ được biểu diễn trong máy: s E M.</a:t>
            </a:r>
          </a:p>
          <a:p>
            <a:pPr lvl="0"/>
            <a:endParaRPr lang="vi-VN" sz="2200" dirty="0">
              <a:latin typeface="Times New Roman" panose="02020603050405020304" pitchFamily="18" charset="0"/>
              <a:cs typeface="Times New Roman" panose="02020603050405020304" pitchFamily="18" charset="0"/>
            </a:endParaRPr>
          </a:p>
          <a:p>
            <a:endParaRPr lang="vi-VN" sz="2200" dirty="0">
              <a:latin typeface="Times New Roman" panose="02020603050405020304" pitchFamily="18" charset="0"/>
              <a:cs typeface="Times New Roman" panose="02020603050405020304" pitchFamily="18" charset="0"/>
            </a:endParaRPr>
          </a:p>
          <a:p>
            <a:endParaRPr lang="vi-VN" sz="22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vi-VN" sz="2200"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4253444087"/>
              </p:ext>
            </p:extLst>
          </p:nvPr>
        </p:nvGraphicFramePr>
        <p:xfrm>
          <a:off x="435429" y="4723670"/>
          <a:ext cx="10515600" cy="698722"/>
        </p:xfrm>
        <a:graphic>
          <a:graphicData uri="http://schemas.openxmlformats.org/drawingml/2006/table">
            <a:tbl>
              <a:tblPr/>
              <a:tblGrid>
                <a:gridCol w="3505200">
                  <a:extLst>
                    <a:ext uri="{9D8B030D-6E8A-4147-A177-3AD203B41FA5}">
                      <a16:colId xmlns:a16="http://schemas.microsoft.com/office/drawing/2014/main" xmlns="" val="3124476049"/>
                    </a:ext>
                  </a:extLst>
                </a:gridCol>
                <a:gridCol w="3505200">
                  <a:extLst>
                    <a:ext uri="{9D8B030D-6E8A-4147-A177-3AD203B41FA5}">
                      <a16:colId xmlns:a16="http://schemas.microsoft.com/office/drawing/2014/main" xmlns="" val="2262713037"/>
                    </a:ext>
                  </a:extLst>
                </a:gridCol>
                <a:gridCol w="3505200">
                  <a:extLst>
                    <a:ext uri="{9D8B030D-6E8A-4147-A177-3AD203B41FA5}">
                      <a16:colId xmlns:a16="http://schemas.microsoft.com/office/drawing/2014/main" xmlns="" val="3027070934"/>
                    </a:ext>
                  </a:extLst>
                </a:gridCol>
              </a:tblGrid>
              <a:tr h="378682">
                <a:tc>
                  <a:txBody>
                    <a:bodyPr/>
                    <a:lstStyle/>
                    <a:p>
                      <a:pPr algn="ctr"/>
                      <a:r>
                        <a:rPr lang="en-US">
                          <a:effectLst/>
                        </a:rPr>
                        <a:t>1 bit</a:t>
                      </a: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CCCCCC"/>
                    </a:solidFill>
                  </a:tcPr>
                </a:tc>
                <a:tc>
                  <a:txBody>
                    <a:bodyPr/>
                    <a:lstStyle/>
                    <a:p>
                      <a:pPr algn="ctr"/>
                      <a:r>
                        <a:rPr lang="en-US">
                          <a:effectLst/>
                        </a:rPr>
                        <a:t>8 bit</a:t>
                      </a: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CCCCCC"/>
                    </a:solidFill>
                  </a:tcPr>
                </a:tc>
                <a:tc>
                  <a:txBody>
                    <a:bodyPr/>
                    <a:lstStyle/>
                    <a:p>
                      <a:pPr algn="ctr"/>
                      <a:r>
                        <a:rPr lang="en-US">
                          <a:effectLst/>
                        </a:rPr>
                        <a:t>23 bit</a:t>
                      </a: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CCCCCC"/>
                    </a:solidFill>
                  </a:tcPr>
                </a:tc>
                <a:extLst>
                  <a:ext uri="{0D108BD9-81ED-4DB2-BD59-A6C34878D82A}">
                    <a16:rowId xmlns:a16="http://schemas.microsoft.com/office/drawing/2014/main" xmlns="" val="2213935555"/>
                  </a:ext>
                </a:extLst>
              </a:tr>
              <a:tr h="0">
                <a:tc>
                  <a:txBody>
                    <a:bodyPr/>
                    <a:lstStyle/>
                    <a:p>
                      <a:pPr algn="ctr"/>
                      <a:r>
                        <a:rPr lang="en-US">
                          <a:effectLst/>
                        </a:rPr>
                        <a:t>S</a:t>
                      </a: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FFFFFF"/>
                    </a:solidFill>
                  </a:tcPr>
                </a:tc>
                <a:tc>
                  <a:txBody>
                    <a:bodyPr/>
                    <a:lstStyle/>
                    <a:p>
                      <a:pPr algn="ctr"/>
                      <a:r>
                        <a:rPr lang="en-US" smtClean="0">
                          <a:effectLst/>
                        </a:rPr>
                        <a:t>E</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FFFFFF"/>
                    </a:solidFill>
                  </a:tcPr>
                </a:tc>
                <a:tc>
                  <a:txBody>
                    <a:bodyPr/>
                    <a:lstStyle/>
                    <a:p>
                      <a:pPr algn="ctr"/>
                      <a:r>
                        <a:rPr lang="en-US" smtClean="0">
                          <a:effectLst/>
                        </a:rPr>
                        <a:t>M</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FFFFFF"/>
                    </a:solidFill>
                  </a:tcPr>
                </a:tc>
                <a:extLst>
                  <a:ext uri="{0D108BD9-81ED-4DB2-BD59-A6C34878D82A}">
                    <a16:rowId xmlns:a16="http://schemas.microsoft.com/office/drawing/2014/main" xmlns="" val="1519665282"/>
                  </a:ext>
                </a:extLst>
              </a:tr>
            </a:tbl>
          </a:graphicData>
        </a:graphic>
      </p:graphicFrame>
    </p:spTree>
    <p:extLst>
      <p:ext uri="{BB962C8B-B14F-4D97-AF65-F5344CB8AC3E}">
        <p14:creationId xmlns:p14="http://schemas.microsoft.com/office/powerpoint/2010/main" val="2244810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1"/>
            <a:ext cx="10874828" cy="832104"/>
          </a:xfrm>
        </p:spPr>
        <p:txBody>
          <a:bodyPr/>
          <a:lstStyle/>
          <a:p>
            <a:r>
              <a:rPr lang="en-US" dirty="0" smtClean="0"/>
              <a:t>Biểu diễn </a:t>
            </a:r>
            <a:r>
              <a:rPr lang="en-US" smtClean="0"/>
              <a:t>số dấu chấm động  </a:t>
            </a:r>
            <a:r>
              <a:rPr lang="en-US" dirty="0" smtClean="0"/>
              <a:t>trong máy tính</a:t>
            </a:r>
            <a:endParaRPr lang="vi-VN" dirty="0"/>
          </a:p>
        </p:txBody>
      </p:sp>
      <p:sp>
        <p:nvSpPr>
          <p:cNvPr id="3" name="Content Placeholder 2"/>
          <p:cNvSpPr>
            <a:spLocks noGrp="1"/>
          </p:cNvSpPr>
          <p:nvPr>
            <p:ph idx="1"/>
          </p:nvPr>
        </p:nvSpPr>
        <p:spPr>
          <a:xfrm>
            <a:off x="371421" y="640081"/>
            <a:ext cx="11756571" cy="4052533"/>
          </a:xfrm>
        </p:spPr>
        <p:txBody>
          <a:bodyPr>
            <a:noAutofit/>
          </a:bodyPr>
          <a:lstStyle/>
          <a:p>
            <a:pPr marL="0" lvl="0" indent="0">
              <a:buNone/>
            </a:pPr>
            <a:r>
              <a:rPr lang="vi-VN" sz="1800">
                <a:latin typeface="Times New Roman" panose="02020603050405020304" pitchFamily="18" charset="0"/>
                <a:cs typeface="Times New Roman" panose="02020603050405020304" pitchFamily="18" charset="0"/>
              </a:rPr>
              <a:t>Biểu diễn số thập phân X = -5,25 dưới dạng chuẩn 32 bit</a:t>
            </a:r>
          </a:p>
          <a:p>
            <a:pPr marL="0" lvl="0" indent="0">
              <a:buNone/>
            </a:pPr>
            <a:r>
              <a:rPr lang="vi-VN" sz="1800">
                <a:latin typeface="Times New Roman" panose="02020603050405020304" pitchFamily="18" charset="0"/>
                <a:cs typeface="Times New Roman" panose="02020603050405020304" pitchFamily="18" charset="0"/>
              </a:rPr>
              <a:t>Bước 1: Chuẩn hóa sang số hệ 2:</a:t>
            </a:r>
          </a:p>
          <a:p>
            <a:pPr marL="0" lvl="0" indent="0">
              <a:buNone/>
            </a:pPr>
            <a:r>
              <a:rPr lang="vi-VN" sz="1800">
                <a:latin typeface="Times New Roman" panose="02020603050405020304" pitchFamily="18" charset="0"/>
                <a:cs typeface="Times New Roman" panose="02020603050405020304" pitchFamily="18" charset="0"/>
              </a:rPr>
              <a:t>		X = -5,25</a:t>
            </a:r>
            <a:r>
              <a:rPr lang="vi-VN" sz="1800" baseline="-25000">
                <a:latin typeface="Times New Roman" panose="02020603050405020304" pitchFamily="18" charset="0"/>
                <a:cs typeface="Times New Roman" panose="02020603050405020304" pitchFamily="18" charset="0"/>
              </a:rPr>
              <a:t>10</a:t>
            </a:r>
            <a:r>
              <a:rPr lang="vi-VN" sz="1800">
                <a:latin typeface="Times New Roman" panose="02020603050405020304" pitchFamily="18" charset="0"/>
                <a:cs typeface="Times New Roman" panose="02020603050405020304" pitchFamily="18" charset="0"/>
              </a:rPr>
              <a:t> = -101.01</a:t>
            </a:r>
            <a:r>
              <a:rPr lang="vi-VN" sz="1800" baseline="-25000">
                <a:latin typeface="Times New Roman" panose="02020603050405020304" pitchFamily="18" charset="0"/>
                <a:cs typeface="Times New Roman" panose="02020603050405020304" pitchFamily="18" charset="0"/>
              </a:rPr>
              <a:t>2</a:t>
            </a:r>
            <a:r>
              <a:rPr lang="vi-VN" sz="1800">
                <a:latin typeface="Times New Roman" panose="02020603050405020304" pitchFamily="18" charset="0"/>
                <a:cs typeface="Times New Roman" panose="02020603050405020304" pitchFamily="18" charset="0"/>
              </a:rPr>
              <a:t> </a:t>
            </a:r>
          </a:p>
          <a:p>
            <a:pPr marL="0" lvl="0" indent="0">
              <a:buNone/>
            </a:pPr>
            <a:r>
              <a:rPr lang="vi-VN" sz="1800">
                <a:latin typeface="Times New Roman" panose="02020603050405020304" pitchFamily="18" charset="0"/>
                <a:cs typeface="Times New Roman" panose="02020603050405020304" pitchFamily="18" charset="0"/>
              </a:rPr>
              <a:t>Bước 2: Chuẩn hoá theo IEEE 32 bit dưới dạng (-</a:t>
            </a:r>
            <a:r>
              <a:rPr lang="vi-VN" sz="1800" smtClean="0">
                <a:latin typeface="Times New Roman" panose="02020603050405020304" pitchFamily="18" charset="0"/>
                <a:cs typeface="Times New Roman" panose="02020603050405020304" pitchFamily="18" charset="0"/>
              </a:rPr>
              <a:t>1)</a:t>
            </a:r>
            <a:r>
              <a:rPr lang="vi-VN" sz="1800" baseline="30000" smtClean="0">
                <a:latin typeface="Times New Roman" panose="02020603050405020304" pitchFamily="18" charset="0"/>
                <a:cs typeface="Times New Roman" panose="02020603050405020304" pitchFamily="18" charset="0"/>
              </a:rPr>
              <a:t>s</a:t>
            </a:r>
            <a:r>
              <a:rPr lang="vi-VN" sz="1800" smtClean="0">
                <a:latin typeface="Times New Roman" panose="02020603050405020304" pitchFamily="18" charset="0"/>
                <a:cs typeface="Times New Roman" panose="02020603050405020304" pitchFamily="18" charset="0"/>
              </a:rPr>
              <a:t>1.M*2</a:t>
            </a:r>
            <a:r>
              <a:rPr lang="vi-VN" sz="1800" baseline="30000" smtClean="0">
                <a:latin typeface="Times New Roman" panose="02020603050405020304" pitchFamily="18" charset="0"/>
                <a:cs typeface="Times New Roman" panose="02020603050405020304" pitchFamily="18" charset="0"/>
              </a:rPr>
              <a:t>E</a:t>
            </a:r>
            <a:r>
              <a:rPr lang="en-US" sz="1800" baseline="30000" smtClean="0">
                <a:latin typeface="Times New Roman" panose="02020603050405020304" pitchFamily="18" charset="0"/>
                <a:cs typeface="Times New Roman" panose="02020603050405020304" pitchFamily="18" charset="0"/>
              </a:rPr>
              <a:t>-B</a:t>
            </a:r>
            <a:endParaRPr lang="vi-VN" sz="1800" baseline="30000">
              <a:latin typeface="Times New Roman" panose="02020603050405020304" pitchFamily="18" charset="0"/>
              <a:cs typeface="Times New Roman" panose="02020603050405020304" pitchFamily="18" charset="0"/>
            </a:endParaRPr>
          </a:p>
          <a:p>
            <a:pPr marL="0" lvl="0" indent="0">
              <a:buNone/>
            </a:pPr>
            <a:r>
              <a:rPr lang="vi-VN" sz="1800">
                <a:latin typeface="Times New Roman" panose="02020603050405020304" pitchFamily="18" charset="0"/>
                <a:cs typeface="Times New Roman" panose="02020603050405020304" pitchFamily="18" charset="0"/>
              </a:rPr>
              <a:t>		-1.0101 x 2</a:t>
            </a:r>
            <a:r>
              <a:rPr lang="vi-VN" sz="1800" baseline="30000">
                <a:latin typeface="Times New Roman" panose="02020603050405020304" pitchFamily="18" charset="0"/>
                <a:cs typeface="Times New Roman" panose="02020603050405020304" pitchFamily="18" charset="0"/>
              </a:rPr>
              <a:t>2</a:t>
            </a:r>
          </a:p>
          <a:p>
            <a:pPr marL="0" lvl="0" indent="0">
              <a:buNone/>
            </a:pPr>
            <a:r>
              <a:rPr lang="vi-VN" sz="1800">
                <a:latin typeface="Times New Roman" panose="02020603050405020304" pitchFamily="18" charset="0"/>
                <a:cs typeface="Times New Roman" panose="02020603050405020304" pitchFamily="18" charset="0"/>
              </a:rPr>
              <a:t>Bước 3: Xác định các thông số biểu diễn s, M, E:</a:t>
            </a:r>
          </a:p>
          <a:p>
            <a:pPr marL="0" lvl="0" indent="0">
              <a:buNone/>
            </a:pPr>
            <a:r>
              <a:rPr lang="vi-VN" sz="1800">
                <a:latin typeface="Times New Roman" panose="02020603050405020304" pitchFamily="18" charset="0"/>
                <a:cs typeface="Times New Roman" panose="02020603050405020304" pitchFamily="18" charset="0"/>
              </a:rPr>
              <a:t>Phần định trị là số âm nên s = 1</a:t>
            </a:r>
          </a:p>
          <a:p>
            <a:pPr marL="0" lvl="0" indent="0">
              <a:buNone/>
            </a:pPr>
            <a:r>
              <a:rPr lang="vi-VN" sz="1800">
                <a:latin typeface="Times New Roman" panose="02020603050405020304" pitchFamily="18" charset="0"/>
                <a:cs typeface="Times New Roman" panose="02020603050405020304" pitchFamily="18" charset="0"/>
              </a:rPr>
              <a:t>E là phần mũ được xác định e = E-127 </a:t>
            </a:r>
          </a:p>
          <a:p>
            <a:pPr marL="0" lvl="0" indent="0">
              <a:buNone/>
            </a:pPr>
            <a:r>
              <a:rPr lang="vi-VN" sz="1800">
                <a:latin typeface="Times New Roman" panose="02020603050405020304" pitchFamily="18" charset="0"/>
                <a:cs typeface="Times New Roman" panose="02020603050405020304" pitchFamily="18" charset="0"/>
              </a:rPr>
              <a:t>suy ra E = 2 + 127 = 129</a:t>
            </a:r>
            <a:r>
              <a:rPr lang="vi-VN" sz="1800" baseline="-25000">
                <a:latin typeface="Times New Roman" panose="02020603050405020304" pitchFamily="18" charset="0"/>
                <a:cs typeface="Times New Roman" panose="02020603050405020304" pitchFamily="18" charset="0"/>
              </a:rPr>
              <a:t>10</a:t>
            </a:r>
            <a:r>
              <a:rPr lang="vi-VN" sz="1800">
                <a:latin typeface="Times New Roman" panose="02020603050405020304" pitchFamily="18" charset="0"/>
                <a:cs typeface="Times New Roman" panose="02020603050405020304" pitchFamily="18" charset="0"/>
              </a:rPr>
              <a:t> = 1000 0001</a:t>
            </a:r>
            <a:r>
              <a:rPr lang="vi-VN" sz="1800" baseline="-25000">
                <a:latin typeface="Times New Roman" panose="02020603050405020304" pitchFamily="18" charset="0"/>
                <a:cs typeface="Times New Roman" panose="02020603050405020304" pitchFamily="18" charset="0"/>
              </a:rPr>
              <a:t>2</a:t>
            </a:r>
          </a:p>
          <a:p>
            <a:pPr marL="0" lvl="0" indent="0">
              <a:buNone/>
            </a:pPr>
            <a:r>
              <a:rPr lang="vi-VN" sz="1800" smtClean="0">
                <a:latin typeface="Times New Roman" panose="02020603050405020304" pitchFamily="18" charset="0"/>
                <a:cs typeface="Times New Roman" panose="02020603050405020304" pitchFamily="18" charset="0"/>
              </a:rPr>
              <a:t>M </a:t>
            </a:r>
            <a:r>
              <a:rPr lang="vi-VN" sz="1800">
                <a:latin typeface="Times New Roman" panose="02020603050405020304" pitchFamily="18" charset="0"/>
                <a:cs typeface="Times New Roman" panose="02020603050405020304" pitchFamily="18" charset="0"/>
              </a:rPr>
              <a:t>được xác định là:</a:t>
            </a:r>
          </a:p>
          <a:p>
            <a:pPr marL="0" lvl="0" indent="0">
              <a:buNone/>
            </a:pPr>
            <a:r>
              <a:rPr lang="vi-VN" sz="1800">
                <a:latin typeface="Times New Roman" panose="02020603050405020304" pitchFamily="18" charset="0"/>
                <a:cs typeface="Times New Roman" panose="02020603050405020304" pitchFamily="18" charset="0"/>
              </a:rPr>
              <a:t>M = 0101 0000 0000 00000 0000 000 (số 23 bit)</a:t>
            </a:r>
          </a:p>
          <a:p>
            <a:pPr marL="0" lvl="0" indent="0">
              <a:buNone/>
            </a:pPr>
            <a:r>
              <a:rPr lang="vi-VN" sz="1800">
                <a:latin typeface="Times New Roman" panose="02020603050405020304" pitchFamily="18" charset="0"/>
                <a:cs typeface="Times New Roman" panose="02020603050405020304" pitchFamily="18" charset="0"/>
              </a:rPr>
              <a:t>Kết quả nhận được:</a:t>
            </a:r>
          </a:p>
          <a:p>
            <a:pPr marL="0" lvl="0" indent="0">
              <a:buNone/>
            </a:pPr>
            <a:r>
              <a:rPr lang="vi-VN" sz="1800">
                <a:latin typeface="Times New Roman" panose="02020603050405020304" pitchFamily="18" charset="0"/>
                <a:cs typeface="Times New Roman" panose="02020603050405020304" pitchFamily="18" charset="0"/>
              </a:rPr>
              <a:t>1 1000 0001 0101 0000 0000 00000 0000 000	</a:t>
            </a:r>
          </a:p>
          <a:p>
            <a:pPr marL="0" indent="0">
              <a:buNone/>
            </a:pPr>
            <a:r>
              <a:rPr lang="en-US" sz="1800">
                <a:latin typeface="Times New Roman" panose="02020603050405020304" pitchFamily="18" charset="0"/>
                <a:cs typeface="Times New Roman" panose="02020603050405020304" pitchFamily="18" charset="0"/>
              </a:rPr>
              <a:t>X đươc biểu diễn:  </a:t>
            </a:r>
            <a:r>
              <a:rPr lang="vi-VN" sz="1800">
                <a:latin typeface="Times New Roman" panose="02020603050405020304" pitchFamily="18" charset="0"/>
                <a:cs typeface="Times New Roman" panose="02020603050405020304" pitchFamily="18" charset="0"/>
              </a:rPr>
              <a:t>s E </a:t>
            </a:r>
            <a:r>
              <a:rPr lang="vi-VN" sz="1800" smtClean="0">
                <a:latin typeface="Times New Roman" panose="02020603050405020304" pitchFamily="18" charset="0"/>
                <a:cs typeface="Times New Roman" panose="02020603050405020304" pitchFamily="18" charset="0"/>
              </a:rPr>
              <a:t>M</a:t>
            </a:r>
            <a:endParaRPr lang="en-US" sz="1800" smtClean="0">
              <a:latin typeface="Times New Roman" panose="02020603050405020304" pitchFamily="18" charset="0"/>
              <a:cs typeface="Times New Roman" panose="02020603050405020304" pitchFamily="18" charset="0"/>
            </a:endParaRPr>
          </a:p>
          <a:p>
            <a:pPr marL="0" indent="0">
              <a:buNone/>
            </a:pPr>
            <a:endParaRPr lang="vi-VN" sz="1800" dirty="0">
              <a:latin typeface="Times New Roman" panose="02020603050405020304" pitchFamily="18" charset="0"/>
              <a:cs typeface="Times New Roman" panose="02020603050405020304" pitchFamily="18" charset="0"/>
            </a:endParaRPr>
          </a:p>
          <a:p>
            <a:endParaRPr lang="vi-VN" sz="18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vi-VN" sz="1800"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274649904"/>
              </p:ext>
            </p:extLst>
          </p:nvPr>
        </p:nvGraphicFramePr>
        <p:xfrm>
          <a:off x="435429" y="5912390"/>
          <a:ext cx="10515600" cy="698722"/>
        </p:xfrm>
        <a:graphic>
          <a:graphicData uri="http://schemas.openxmlformats.org/drawingml/2006/table">
            <a:tbl>
              <a:tblPr/>
              <a:tblGrid>
                <a:gridCol w="3505200">
                  <a:extLst>
                    <a:ext uri="{9D8B030D-6E8A-4147-A177-3AD203B41FA5}">
                      <a16:colId xmlns:a16="http://schemas.microsoft.com/office/drawing/2014/main" xmlns="" val="3124476049"/>
                    </a:ext>
                  </a:extLst>
                </a:gridCol>
                <a:gridCol w="3505200">
                  <a:extLst>
                    <a:ext uri="{9D8B030D-6E8A-4147-A177-3AD203B41FA5}">
                      <a16:colId xmlns:a16="http://schemas.microsoft.com/office/drawing/2014/main" xmlns="" val="2262713037"/>
                    </a:ext>
                  </a:extLst>
                </a:gridCol>
                <a:gridCol w="3505200">
                  <a:extLst>
                    <a:ext uri="{9D8B030D-6E8A-4147-A177-3AD203B41FA5}">
                      <a16:colId xmlns:a16="http://schemas.microsoft.com/office/drawing/2014/main" xmlns="" val="3027070934"/>
                    </a:ext>
                  </a:extLst>
                </a:gridCol>
              </a:tblGrid>
              <a:tr h="378682">
                <a:tc>
                  <a:txBody>
                    <a:bodyPr/>
                    <a:lstStyle/>
                    <a:p>
                      <a:pPr algn="ctr"/>
                      <a:r>
                        <a:rPr lang="en-US">
                          <a:effectLst/>
                        </a:rPr>
                        <a:t>1 </a:t>
                      </a:r>
                      <a:r>
                        <a:rPr lang="en-US" smtClean="0">
                          <a:effectLst/>
                        </a:rPr>
                        <a:t>bit (s)</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CCCCCC"/>
                    </a:solidFill>
                  </a:tcPr>
                </a:tc>
                <a:tc>
                  <a:txBody>
                    <a:bodyPr/>
                    <a:lstStyle/>
                    <a:p>
                      <a:pPr algn="ctr"/>
                      <a:r>
                        <a:rPr lang="en-US">
                          <a:effectLst/>
                        </a:rPr>
                        <a:t>8 </a:t>
                      </a:r>
                      <a:r>
                        <a:rPr lang="en-US" smtClean="0">
                          <a:effectLst/>
                        </a:rPr>
                        <a:t>bit (E)</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CCCCCC"/>
                    </a:solidFill>
                  </a:tcPr>
                </a:tc>
                <a:tc>
                  <a:txBody>
                    <a:bodyPr/>
                    <a:lstStyle/>
                    <a:p>
                      <a:pPr algn="ctr"/>
                      <a:r>
                        <a:rPr lang="en-US">
                          <a:effectLst/>
                        </a:rPr>
                        <a:t>23 </a:t>
                      </a:r>
                      <a:r>
                        <a:rPr lang="en-US" smtClean="0">
                          <a:effectLst/>
                        </a:rPr>
                        <a:t>bit (M)</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CCCCCC"/>
                    </a:solidFill>
                  </a:tcPr>
                </a:tc>
                <a:extLst>
                  <a:ext uri="{0D108BD9-81ED-4DB2-BD59-A6C34878D82A}">
                    <a16:rowId xmlns:a16="http://schemas.microsoft.com/office/drawing/2014/main" xmlns="" val="2213935555"/>
                  </a:ext>
                </a:extLst>
              </a:tr>
              <a:tr h="0">
                <a:tc>
                  <a:txBody>
                    <a:bodyPr/>
                    <a:lstStyle/>
                    <a:p>
                      <a:pPr algn="ctr"/>
                      <a:r>
                        <a:rPr lang="en-US" smtClean="0">
                          <a:effectLst/>
                        </a:rPr>
                        <a:t>1</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FFFFFF"/>
                    </a:solidFill>
                  </a:tcPr>
                </a:tc>
                <a:tc>
                  <a:txBody>
                    <a:bodyPr/>
                    <a:lstStyle/>
                    <a:p>
                      <a:pPr algn="ctr"/>
                      <a:r>
                        <a:rPr lang="vi-VN" smtClean="0">
                          <a:latin typeface="Times New Roman" panose="02020603050405020304" pitchFamily="18" charset="0"/>
                          <a:cs typeface="Times New Roman" panose="02020603050405020304" pitchFamily="18" charset="0"/>
                        </a:rPr>
                        <a:t>1000 0001</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FFFFFF"/>
                    </a:solidFill>
                  </a:tcPr>
                </a:tc>
                <a:tc>
                  <a:txBody>
                    <a:bodyPr/>
                    <a:lstStyle/>
                    <a:p>
                      <a:pPr algn="ctr"/>
                      <a:r>
                        <a:rPr lang="vi-VN" smtClean="0">
                          <a:latin typeface="Times New Roman" panose="02020603050405020304" pitchFamily="18" charset="0"/>
                          <a:cs typeface="Times New Roman" panose="02020603050405020304" pitchFamily="18" charset="0"/>
                        </a:rPr>
                        <a:t>0101</a:t>
                      </a:r>
                      <a:r>
                        <a:rPr lang="en-US" smtClean="0">
                          <a:latin typeface="Times New Roman" panose="02020603050405020304" pitchFamily="18" charset="0"/>
                          <a:cs typeface="Times New Roman" panose="02020603050405020304" pitchFamily="18" charset="0"/>
                        </a:rPr>
                        <a:t> (them</a:t>
                      </a:r>
                      <a:r>
                        <a:rPr lang="en-US" baseline="0" smtClean="0">
                          <a:latin typeface="Times New Roman" panose="02020603050405020304" pitchFamily="18" charset="0"/>
                          <a:cs typeface="Times New Roman" panose="02020603050405020304" pitchFamily="18" charset="0"/>
                        </a:rPr>
                        <a:t> 19 bit 0)</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FFFFFF"/>
                    </a:solidFill>
                  </a:tcPr>
                </a:tc>
                <a:extLst>
                  <a:ext uri="{0D108BD9-81ED-4DB2-BD59-A6C34878D82A}">
                    <a16:rowId xmlns:a16="http://schemas.microsoft.com/office/drawing/2014/main" xmlns="" val="1519665282"/>
                  </a:ext>
                </a:extLst>
              </a:tr>
            </a:tbl>
          </a:graphicData>
        </a:graphic>
      </p:graphicFrame>
      <p:cxnSp>
        <p:nvCxnSpPr>
          <p:cNvPr id="6" name="Straight Arrow Connector 5"/>
          <p:cNvCxnSpPr/>
          <p:nvPr/>
        </p:nvCxnSpPr>
        <p:spPr>
          <a:xfrm>
            <a:off x="3438144" y="3840480"/>
            <a:ext cx="1883664" cy="25054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1197864" y="2514600"/>
            <a:ext cx="1472184" cy="19202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523744" y="2386584"/>
            <a:ext cx="45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523744" y="4572000"/>
            <a:ext cx="5782491" cy="17830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3595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Máy tính là gì?</a:t>
            </a:r>
            <a:endParaRPr lang="vi-VN" dirty="0"/>
          </a:p>
        </p:txBody>
      </p:sp>
      <p:sp>
        <p:nvSpPr>
          <p:cNvPr id="3" name="Content Placeholder 2"/>
          <p:cNvSpPr>
            <a:spLocks noGrp="1"/>
          </p:cNvSpPr>
          <p:nvPr>
            <p:ph idx="1"/>
          </p:nvPr>
        </p:nvSpPr>
        <p:spPr/>
        <p:txBody>
          <a:bodyPr/>
          <a:lstStyle/>
          <a:p>
            <a:r>
              <a:rPr lang="en-US" dirty="0" smtClean="0"/>
              <a:t>Là thiết bị làm bằng các mạch điện tử dùng để xử lý thông tin một cách tự động theo một chương trình đặt ra từ trước.</a:t>
            </a:r>
            <a:endParaRPr lang="vi-VN" dirty="0"/>
          </a:p>
        </p:txBody>
      </p:sp>
    </p:spTree>
    <p:extLst>
      <p:ext uri="{BB962C8B-B14F-4D97-AF65-F5344CB8AC3E}">
        <p14:creationId xmlns:p14="http://schemas.microsoft.com/office/powerpoint/2010/main" val="40273720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1"/>
            <a:ext cx="10874828" cy="832104"/>
          </a:xfrm>
        </p:spPr>
        <p:txBody>
          <a:bodyPr/>
          <a:lstStyle/>
          <a:p>
            <a:r>
              <a:rPr lang="en-US" dirty="0" smtClean="0"/>
              <a:t>Biểu diễn </a:t>
            </a:r>
            <a:r>
              <a:rPr lang="en-US" smtClean="0"/>
              <a:t>số dấu chấm động  </a:t>
            </a:r>
            <a:r>
              <a:rPr lang="en-US" dirty="0" smtClean="0"/>
              <a:t>trong máy tính</a:t>
            </a:r>
            <a:endParaRPr lang="vi-VN" dirty="0"/>
          </a:p>
        </p:txBody>
      </p:sp>
      <p:sp>
        <p:nvSpPr>
          <p:cNvPr id="3" name="Content Placeholder 2"/>
          <p:cNvSpPr>
            <a:spLocks noGrp="1"/>
          </p:cNvSpPr>
          <p:nvPr>
            <p:ph idx="1"/>
          </p:nvPr>
        </p:nvSpPr>
        <p:spPr>
          <a:xfrm>
            <a:off x="371421" y="640081"/>
            <a:ext cx="11756571" cy="3977639"/>
          </a:xfrm>
        </p:spPr>
        <p:txBody>
          <a:bodyPr>
            <a:noAutofit/>
          </a:bodyPr>
          <a:lstStyle/>
          <a:p>
            <a:pPr marL="0" indent="0">
              <a:buNone/>
            </a:pPr>
            <a:r>
              <a:rPr lang="vi-VN" sz="1800">
                <a:latin typeface="+mj-lt"/>
              </a:rPr>
              <a:t>Biểu diễn số thập phân X = -2345,125 dưới dạng chuẩn 32 bit</a:t>
            </a:r>
            <a:endParaRPr lang="en-US" sz="1800">
              <a:latin typeface="+mj-lt"/>
            </a:endParaRPr>
          </a:p>
          <a:p>
            <a:pPr marL="0" indent="0">
              <a:buNone/>
            </a:pPr>
            <a:r>
              <a:rPr lang="vi-VN" sz="1800">
                <a:latin typeface="+mj-lt"/>
              </a:rPr>
              <a:t>Bước 1: Chuẩn hóa sang số hệ 2</a:t>
            </a:r>
            <a:r>
              <a:rPr lang="vi-VN" sz="1800" smtClean="0">
                <a:latin typeface="+mj-lt"/>
              </a:rPr>
              <a:t>:</a:t>
            </a:r>
            <a:r>
              <a:rPr lang="en-US" sz="1800" smtClean="0">
                <a:latin typeface="+mj-lt"/>
              </a:rPr>
              <a:t>  </a:t>
            </a:r>
            <a:r>
              <a:rPr lang="vi-VN" sz="1800" smtClean="0">
                <a:latin typeface="+mj-lt"/>
              </a:rPr>
              <a:t>X </a:t>
            </a:r>
            <a:r>
              <a:rPr lang="vi-VN" sz="1800">
                <a:latin typeface="+mj-lt"/>
              </a:rPr>
              <a:t>= -2345,125 </a:t>
            </a:r>
            <a:r>
              <a:rPr lang="vi-VN" sz="1800" baseline="-25000">
                <a:latin typeface="+mj-lt"/>
              </a:rPr>
              <a:t>10</a:t>
            </a:r>
            <a:r>
              <a:rPr lang="vi-VN" sz="1800">
                <a:latin typeface="+mj-lt"/>
              </a:rPr>
              <a:t> = -1001 0010 1001.001</a:t>
            </a:r>
            <a:r>
              <a:rPr lang="vi-VN" sz="1800" baseline="-25000">
                <a:latin typeface="+mj-lt"/>
              </a:rPr>
              <a:t>2</a:t>
            </a:r>
            <a:r>
              <a:rPr lang="vi-VN" sz="1800">
                <a:latin typeface="+mj-lt"/>
              </a:rPr>
              <a:t> </a:t>
            </a:r>
            <a:endParaRPr lang="en-US" sz="1800">
              <a:latin typeface="+mj-lt"/>
            </a:endParaRPr>
          </a:p>
          <a:p>
            <a:pPr marL="0" indent="0">
              <a:buNone/>
            </a:pPr>
            <a:r>
              <a:rPr lang="vi-VN" sz="1800">
                <a:latin typeface="+mj-lt"/>
              </a:rPr>
              <a:t>Bước 2: Chuẩn hoá theo IEEE 32 bit dưới dạng (-1)</a:t>
            </a:r>
            <a:r>
              <a:rPr lang="vi-VN" sz="1800" baseline="30000">
                <a:latin typeface="+mj-lt"/>
              </a:rPr>
              <a:t>s</a:t>
            </a:r>
            <a:r>
              <a:rPr lang="vi-VN" sz="1800">
                <a:latin typeface="+mj-lt"/>
              </a:rPr>
              <a:t>1.M*2</a:t>
            </a:r>
            <a:r>
              <a:rPr lang="vi-VN" sz="1800" baseline="30000">
                <a:latin typeface="+mj-lt"/>
              </a:rPr>
              <a:t>E</a:t>
            </a:r>
            <a:endParaRPr lang="en-US" sz="1800">
              <a:latin typeface="+mj-lt"/>
            </a:endParaRPr>
          </a:p>
          <a:p>
            <a:pPr marL="0" indent="0">
              <a:buNone/>
            </a:pPr>
            <a:r>
              <a:rPr lang="en-US" sz="1800" smtClean="0">
                <a:latin typeface="+mj-lt"/>
              </a:rPr>
              <a:t>	X= </a:t>
            </a:r>
            <a:r>
              <a:rPr lang="vi-VN" sz="1800" smtClean="0">
                <a:latin typeface="+mj-lt"/>
              </a:rPr>
              <a:t>-</a:t>
            </a:r>
            <a:r>
              <a:rPr lang="vi-VN" sz="1800">
                <a:latin typeface="+mj-lt"/>
              </a:rPr>
              <a:t>1.001 0010 1001 001 x 2</a:t>
            </a:r>
            <a:r>
              <a:rPr lang="vi-VN" sz="1800" baseline="30000">
                <a:latin typeface="+mj-lt"/>
              </a:rPr>
              <a:t>11</a:t>
            </a:r>
            <a:endParaRPr lang="en-US" sz="1800">
              <a:latin typeface="+mj-lt"/>
            </a:endParaRPr>
          </a:p>
          <a:p>
            <a:pPr marL="0" indent="0">
              <a:buNone/>
            </a:pPr>
            <a:r>
              <a:rPr lang="vi-VN" sz="1800">
                <a:latin typeface="+mj-lt"/>
              </a:rPr>
              <a:t>Bước 3: Xác định các thông số biểu diễn s, M, E:</a:t>
            </a:r>
            <a:endParaRPr lang="en-US" sz="1800">
              <a:latin typeface="+mj-lt"/>
            </a:endParaRPr>
          </a:p>
          <a:p>
            <a:pPr lvl="1"/>
            <a:r>
              <a:rPr lang="vi-VN" sz="1800">
                <a:latin typeface="+mj-lt"/>
              </a:rPr>
              <a:t>Phần định trị là số âm nên s = 1</a:t>
            </a:r>
            <a:endParaRPr lang="en-US" sz="1800">
              <a:latin typeface="+mj-lt"/>
            </a:endParaRPr>
          </a:p>
          <a:p>
            <a:pPr lvl="1"/>
            <a:r>
              <a:rPr lang="vi-VN" sz="1800">
                <a:latin typeface="+mj-lt"/>
              </a:rPr>
              <a:t>E là phần mũ được xác định e = </a:t>
            </a:r>
            <a:r>
              <a:rPr lang="vi-VN" sz="1800" smtClean="0">
                <a:latin typeface="+mj-lt"/>
              </a:rPr>
              <a:t>E-127</a:t>
            </a:r>
            <a:r>
              <a:rPr lang="en-US" sz="1800" smtClean="0">
                <a:latin typeface="+mj-lt"/>
              </a:rPr>
              <a:t>,  </a:t>
            </a:r>
            <a:r>
              <a:rPr lang="vi-VN" sz="1800" smtClean="0">
                <a:latin typeface="+mj-lt"/>
              </a:rPr>
              <a:t>suy </a:t>
            </a:r>
            <a:r>
              <a:rPr lang="vi-VN" sz="1800">
                <a:latin typeface="+mj-lt"/>
              </a:rPr>
              <a:t>ra E = 11 + 127 = </a:t>
            </a:r>
            <a:r>
              <a:rPr lang="vi-VN" sz="1800" smtClean="0">
                <a:latin typeface="+mj-lt"/>
              </a:rPr>
              <a:t>138</a:t>
            </a:r>
            <a:r>
              <a:rPr lang="en-US" sz="1800" baseline="-25000" smtClean="0">
                <a:latin typeface="+mj-lt"/>
              </a:rPr>
              <a:t>10</a:t>
            </a:r>
            <a:r>
              <a:rPr lang="vi-VN" sz="1800" smtClean="0">
                <a:latin typeface="+mj-lt"/>
              </a:rPr>
              <a:t> </a:t>
            </a:r>
            <a:r>
              <a:rPr lang="vi-VN" sz="1800">
                <a:latin typeface="+mj-lt"/>
              </a:rPr>
              <a:t>= 1000 </a:t>
            </a:r>
            <a:r>
              <a:rPr lang="vi-VN" sz="1800" smtClean="0">
                <a:latin typeface="+mj-lt"/>
              </a:rPr>
              <a:t>1010</a:t>
            </a:r>
            <a:r>
              <a:rPr lang="en-US" sz="1800" baseline="-25000" smtClean="0">
                <a:latin typeface="+mj-lt"/>
              </a:rPr>
              <a:t>2</a:t>
            </a:r>
            <a:endParaRPr lang="en-US" sz="1800">
              <a:latin typeface="+mj-lt"/>
            </a:endParaRPr>
          </a:p>
          <a:p>
            <a:pPr lvl="1"/>
            <a:r>
              <a:rPr lang="vi-VN" sz="1800">
                <a:latin typeface="+mj-lt"/>
              </a:rPr>
              <a:t>M được xác định là</a:t>
            </a:r>
            <a:r>
              <a:rPr lang="vi-VN" sz="1800" smtClean="0">
                <a:latin typeface="+mj-lt"/>
              </a:rPr>
              <a:t>:</a:t>
            </a:r>
            <a:r>
              <a:rPr lang="en-US" sz="1800" smtClean="0">
                <a:latin typeface="+mj-lt"/>
              </a:rPr>
              <a:t>    </a:t>
            </a:r>
            <a:r>
              <a:rPr lang="vi-VN" sz="1800" smtClean="0">
                <a:latin typeface="+mj-lt"/>
              </a:rPr>
              <a:t>M </a:t>
            </a:r>
            <a:r>
              <a:rPr lang="vi-VN" sz="1800">
                <a:latin typeface="+mj-lt"/>
              </a:rPr>
              <a:t>= 001 0010 1001 0010 0000 0000 (số 23 bit)</a:t>
            </a:r>
            <a:endParaRPr lang="en-US" sz="1800">
              <a:latin typeface="+mj-lt"/>
            </a:endParaRPr>
          </a:p>
          <a:p>
            <a:pPr lvl="1"/>
            <a:r>
              <a:rPr lang="vi-VN" sz="1800">
                <a:latin typeface="+mj-lt"/>
              </a:rPr>
              <a:t>Kết quả nhận được</a:t>
            </a:r>
            <a:r>
              <a:rPr lang="vi-VN" sz="1800" smtClean="0">
                <a:latin typeface="+mj-lt"/>
              </a:rPr>
              <a:t>:</a:t>
            </a:r>
            <a:r>
              <a:rPr lang="en-US" sz="1800" smtClean="0">
                <a:latin typeface="+mj-lt"/>
              </a:rPr>
              <a:t>  </a:t>
            </a:r>
            <a:r>
              <a:rPr lang="vi-VN" sz="1800" smtClean="0">
                <a:latin typeface="+mj-lt"/>
              </a:rPr>
              <a:t>1 </a:t>
            </a:r>
            <a:r>
              <a:rPr lang="vi-VN" sz="1800">
                <a:latin typeface="+mj-lt"/>
              </a:rPr>
              <a:t>1000 1010 001 0010 1001 0010 0000 0000</a:t>
            </a:r>
            <a:endParaRPr lang="en-US" sz="1800">
              <a:latin typeface="+mj-lt"/>
            </a:endParaRPr>
          </a:p>
          <a:p>
            <a:pPr marL="0" indent="0">
              <a:buNone/>
            </a:pPr>
            <a:endParaRPr lang="vi-VN" sz="1800" dirty="0">
              <a:latin typeface="+mj-lt"/>
              <a:cs typeface="Times New Roman" panose="02020603050405020304" pitchFamily="18" charset="0"/>
            </a:endParaRPr>
          </a:p>
          <a:p>
            <a:endParaRPr lang="vi-VN" sz="1800" dirty="0" smtClean="0">
              <a:effectLst/>
              <a:latin typeface="+mj-lt"/>
              <a:ea typeface="Times New Roman" panose="02020603050405020304" pitchFamily="18" charset="0"/>
              <a:cs typeface="Times New Roman" panose="02020603050405020304" pitchFamily="18" charset="0"/>
            </a:endParaRPr>
          </a:p>
          <a:p>
            <a:endParaRPr lang="vi-VN" sz="1800" dirty="0">
              <a:latin typeface="+mj-lt"/>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08296894"/>
              </p:ext>
            </p:extLst>
          </p:nvPr>
        </p:nvGraphicFramePr>
        <p:xfrm>
          <a:off x="371421" y="4067191"/>
          <a:ext cx="10515600" cy="698722"/>
        </p:xfrm>
        <a:graphic>
          <a:graphicData uri="http://schemas.openxmlformats.org/drawingml/2006/table">
            <a:tbl>
              <a:tblPr/>
              <a:tblGrid>
                <a:gridCol w="3505200">
                  <a:extLst>
                    <a:ext uri="{9D8B030D-6E8A-4147-A177-3AD203B41FA5}">
                      <a16:colId xmlns:a16="http://schemas.microsoft.com/office/drawing/2014/main" xmlns="" val="3124476049"/>
                    </a:ext>
                  </a:extLst>
                </a:gridCol>
                <a:gridCol w="3505200">
                  <a:extLst>
                    <a:ext uri="{9D8B030D-6E8A-4147-A177-3AD203B41FA5}">
                      <a16:colId xmlns:a16="http://schemas.microsoft.com/office/drawing/2014/main" xmlns="" val="2262713037"/>
                    </a:ext>
                  </a:extLst>
                </a:gridCol>
                <a:gridCol w="3505200">
                  <a:extLst>
                    <a:ext uri="{9D8B030D-6E8A-4147-A177-3AD203B41FA5}">
                      <a16:colId xmlns:a16="http://schemas.microsoft.com/office/drawing/2014/main" xmlns="" val="3027070934"/>
                    </a:ext>
                  </a:extLst>
                </a:gridCol>
              </a:tblGrid>
              <a:tr h="378682">
                <a:tc>
                  <a:txBody>
                    <a:bodyPr/>
                    <a:lstStyle/>
                    <a:p>
                      <a:pPr algn="ctr"/>
                      <a:r>
                        <a:rPr lang="en-US">
                          <a:effectLst/>
                        </a:rPr>
                        <a:t>1 </a:t>
                      </a:r>
                      <a:r>
                        <a:rPr lang="en-US" smtClean="0">
                          <a:effectLst/>
                        </a:rPr>
                        <a:t>bit (s)</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CCCCCC"/>
                    </a:solidFill>
                  </a:tcPr>
                </a:tc>
                <a:tc>
                  <a:txBody>
                    <a:bodyPr/>
                    <a:lstStyle/>
                    <a:p>
                      <a:pPr algn="ctr"/>
                      <a:r>
                        <a:rPr lang="en-US">
                          <a:effectLst/>
                        </a:rPr>
                        <a:t>8 </a:t>
                      </a:r>
                      <a:r>
                        <a:rPr lang="en-US" smtClean="0">
                          <a:effectLst/>
                        </a:rPr>
                        <a:t>bit (E)</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CCCCCC"/>
                    </a:solidFill>
                  </a:tcPr>
                </a:tc>
                <a:tc>
                  <a:txBody>
                    <a:bodyPr/>
                    <a:lstStyle/>
                    <a:p>
                      <a:pPr algn="ctr"/>
                      <a:r>
                        <a:rPr lang="en-US">
                          <a:effectLst/>
                        </a:rPr>
                        <a:t>23 </a:t>
                      </a:r>
                      <a:r>
                        <a:rPr lang="en-US" smtClean="0">
                          <a:effectLst/>
                        </a:rPr>
                        <a:t>bit (M)</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CCCCCC"/>
                    </a:solidFill>
                  </a:tcPr>
                </a:tc>
                <a:extLst>
                  <a:ext uri="{0D108BD9-81ED-4DB2-BD59-A6C34878D82A}">
                    <a16:rowId xmlns:a16="http://schemas.microsoft.com/office/drawing/2014/main" xmlns="" val="2213935555"/>
                  </a:ext>
                </a:extLst>
              </a:tr>
              <a:tr h="0">
                <a:tc>
                  <a:txBody>
                    <a:bodyPr/>
                    <a:lstStyle/>
                    <a:p>
                      <a:pPr algn="ctr"/>
                      <a:r>
                        <a:rPr lang="en-US" smtClean="0">
                          <a:effectLst/>
                        </a:rPr>
                        <a:t>1</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FFFFFF"/>
                    </a:solidFill>
                  </a:tcPr>
                </a:tc>
                <a:tc>
                  <a:txBody>
                    <a:bodyPr/>
                    <a:lstStyle/>
                    <a:p>
                      <a:pPr algn="ctr"/>
                      <a:r>
                        <a:rPr lang="vi-VN" sz="1800" kern="1200" smtClean="0">
                          <a:solidFill>
                            <a:schemeClr val="tx1"/>
                          </a:solidFill>
                          <a:latin typeface="+mn-lt"/>
                          <a:ea typeface="+mn-ea"/>
                          <a:cs typeface="+mn-cs"/>
                        </a:rPr>
                        <a:t>1000 1010</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FFFFFF"/>
                    </a:solidFill>
                  </a:tcPr>
                </a:tc>
                <a:tc>
                  <a:txBody>
                    <a:bodyPr/>
                    <a:lstStyle/>
                    <a:p>
                      <a:pPr algn="ctr"/>
                      <a:r>
                        <a:rPr lang="vi-VN" sz="1800" kern="1200" smtClean="0">
                          <a:solidFill>
                            <a:schemeClr val="tx1"/>
                          </a:solidFill>
                          <a:latin typeface="+mn-lt"/>
                          <a:ea typeface="+mn-ea"/>
                          <a:cs typeface="+mn-cs"/>
                        </a:rPr>
                        <a:t>001 0010 1001 001 </a:t>
                      </a:r>
                      <a:r>
                        <a:rPr lang="en-US" smtClean="0">
                          <a:latin typeface="Times New Roman" panose="02020603050405020304" pitchFamily="18" charset="0"/>
                          <a:cs typeface="Times New Roman" panose="02020603050405020304" pitchFamily="18" charset="0"/>
                        </a:rPr>
                        <a:t> (thêm</a:t>
                      </a:r>
                      <a:r>
                        <a:rPr lang="en-US" baseline="0" smtClean="0">
                          <a:latin typeface="Times New Roman" panose="02020603050405020304" pitchFamily="18" charset="0"/>
                          <a:cs typeface="Times New Roman" panose="02020603050405020304" pitchFamily="18" charset="0"/>
                        </a:rPr>
                        <a:t> 9 bit 0)</a:t>
                      </a:r>
                      <a:endParaRPr lang="en-US">
                        <a:effectLst/>
                      </a:endParaRPr>
                    </a:p>
                  </a:txBody>
                  <a:tcPr marL="22860" marR="22860" marT="22860" marB="22860" anchor="ctr">
                    <a:lnL w="7620" cap="flat" cmpd="sng" algn="ctr">
                      <a:solidFill>
                        <a:srgbClr val="999999"/>
                      </a:solidFill>
                      <a:prstDash val="solid"/>
                      <a:round/>
                      <a:headEnd type="none" w="med" len="med"/>
                      <a:tailEnd type="none" w="med" len="med"/>
                    </a:lnL>
                    <a:lnR w="7620" cap="flat" cmpd="sng" algn="ctr">
                      <a:solidFill>
                        <a:srgbClr val="999999"/>
                      </a:solidFill>
                      <a:prstDash val="solid"/>
                      <a:round/>
                      <a:headEnd type="none" w="med" len="med"/>
                      <a:tailEnd type="none" w="med" len="med"/>
                    </a:lnR>
                    <a:lnT w="7620" cap="flat" cmpd="sng" algn="ctr">
                      <a:solidFill>
                        <a:srgbClr val="999999"/>
                      </a:solidFill>
                      <a:prstDash val="solid"/>
                      <a:round/>
                      <a:headEnd type="none" w="med" len="med"/>
                      <a:tailEnd type="none" w="med" len="med"/>
                    </a:lnT>
                    <a:lnB w="7620" cap="flat" cmpd="sng" algn="ctr">
                      <a:solidFill>
                        <a:srgbClr val="999999"/>
                      </a:solidFill>
                      <a:prstDash val="solid"/>
                      <a:round/>
                      <a:headEnd type="none" w="med" len="med"/>
                      <a:tailEnd type="none" w="med" len="med"/>
                    </a:lnB>
                    <a:solidFill>
                      <a:srgbClr val="FFFFFF"/>
                    </a:solidFill>
                  </a:tcPr>
                </a:tc>
                <a:extLst>
                  <a:ext uri="{0D108BD9-81ED-4DB2-BD59-A6C34878D82A}">
                    <a16:rowId xmlns:a16="http://schemas.microsoft.com/office/drawing/2014/main" xmlns="" val="1519665282"/>
                  </a:ext>
                </a:extLst>
              </a:tr>
            </a:tbl>
          </a:graphicData>
        </a:graphic>
      </p:graphicFrame>
      <p:cxnSp>
        <p:nvCxnSpPr>
          <p:cNvPr id="6" name="Straight Connector 5"/>
          <p:cNvCxnSpPr/>
          <p:nvPr/>
        </p:nvCxnSpPr>
        <p:spPr>
          <a:xfrm>
            <a:off x="1947672" y="1993392"/>
            <a:ext cx="1709928" cy="18288"/>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734056" y="1993392"/>
            <a:ext cx="1188720" cy="1152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5872843" y="3030292"/>
            <a:ext cx="2454293" cy="13862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206240" y="3328416"/>
            <a:ext cx="3736848" cy="11887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01593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44" y="1"/>
            <a:ext cx="11930742" cy="1060703"/>
          </a:xfrm>
        </p:spPr>
        <p:txBody>
          <a:bodyPr>
            <a:normAutofit/>
          </a:bodyPr>
          <a:lstStyle/>
          <a:p>
            <a:pPr algn="ctr"/>
            <a:r>
              <a:rPr lang="vi-VN" sz="3000" dirty="0" smtClean="0"/>
              <a:t>Biểu </a:t>
            </a:r>
            <a:r>
              <a:rPr lang="vi-VN" sz="3000" dirty="0"/>
              <a:t>diễn ký tự bằng bộ mã ASCII và bộ mã Unicode.</a:t>
            </a:r>
          </a:p>
        </p:txBody>
      </p:sp>
      <p:sp>
        <p:nvSpPr>
          <p:cNvPr id="3" name="Content Placeholder 2"/>
          <p:cNvSpPr>
            <a:spLocks noGrp="1"/>
          </p:cNvSpPr>
          <p:nvPr>
            <p:ph idx="1"/>
          </p:nvPr>
        </p:nvSpPr>
        <p:spPr>
          <a:xfrm>
            <a:off x="435429" y="1270000"/>
            <a:ext cx="11756571" cy="5588000"/>
          </a:xfrm>
        </p:spPr>
        <p:txBody>
          <a:bodyPr>
            <a:normAutofit/>
          </a:bodyPr>
          <a:lstStyle/>
          <a:p>
            <a:pPr marL="0" lvl="0" indent="0">
              <a:lnSpc>
                <a:spcPct val="120000"/>
              </a:lnSpc>
              <a:buNone/>
            </a:pPr>
            <a:r>
              <a:rPr lang="en-US" sz="2200" smtClean="0">
                <a:latin typeface="Times New Roman" panose="02020603050405020304" pitchFamily="18" charset="0"/>
                <a:cs typeface="Times New Roman" panose="02020603050405020304" pitchFamily="18" charset="0"/>
              </a:rPr>
              <a:t>Bảng</a:t>
            </a:r>
            <a:r>
              <a:rPr lang="vi-VN" sz="2200" smtClean="0">
                <a:latin typeface="Times New Roman" panose="02020603050405020304" pitchFamily="18" charset="0"/>
                <a:cs typeface="Times New Roman" panose="02020603050405020304" pitchFamily="18" charset="0"/>
              </a:rPr>
              <a:t> </a:t>
            </a:r>
            <a:r>
              <a:rPr lang="vi-VN" sz="2200" dirty="0" smtClean="0">
                <a:latin typeface="Times New Roman" panose="02020603050405020304" pitchFamily="18" charset="0"/>
                <a:cs typeface="Times New Roman" panose="02020603050405020304" pitchFamily="18" charset="0"/>
              </a:rPr>
              <a:t>mã ASCII: là bộ mã 8 bit, mã hóa được 2</a:t>
            </a:r>
            <a:r>
              <a:rPr lang="vi-VN" sz="2200" baseline="30000" dirty="0" smtClean="0">
                <a:latin typeface="Times New Roman" panose="02020603050405020304" pitchFamily="18" charset="0"/>
                <a:cs typeface="Times New Roman" panose="02020603050405020304" pitchFamily="18" charset="0"/>
              </a:rPr>
              <a:t>8</a:t>
            </a:r>
            <a:r>
              <a:rPr lang="vi-VN" sz="2200" dirty="0" smtClean="0">
                <a:latin typeface="Times New Roman" panose="02020603050405020304" pitchFamily="18" charset="0"/>
                <a:cs typeface="Times New Roman" panose="02020603050405020304" pitchFamily="18" charset="0"/>
              </a:rPr>
              <a:t> = 256 ký tự, mỗi ký tự sẽ được biểu diễn bằng 8 bit. </a:t>
            </a:r>
          </a:p>
          <a:p>
            <a:pPr marL="457200" lvl="1" indent="0">
              <a:lnSpc>
                <a:spcPct val="120000"/>
              </a:lnSpc>
              <a:buNone/>
            </a:pPr>
            <a:r>
              <a:rPr lang="vi-VN" sz="2200" dirty="0" smtClean="0">
                <a:latin typeface="Times New Roman" panose="02020603050405020304" pitchFamily="18" charset="0"/>
                <a:cs typeface="Times New Roman" panose="02020603050405020304" pitchFamily="18" charset="0"/>
              </a:rPr>
              <a:t>- 128 ký tự đầu là những ký tự chuẩn:</a:t>
            </a:r>
          </a:p>
          <a:p>
            <a:pPr lvl="2">
              <a:lnSpc>
                <a:spcPct val="120000"/>
              </a:lnSpc>
            </a:pPr>
            <a:r>
              <a:rPr lang="vi-VN" sz="2200" smtClean="0">
                <a:latin typeface="Times New Roman" panose="02020603050405020304" pitchFamily="18" charset="0"/>
                <a:cs typeface="Times New Roman" panose="02020603050405020304" pitchFamily="18" charset="0"/>
              </a:rPr>
              <a:t>33 </a:t>
            </a:r>
            <a:r>
              <a:rPr lang="vi-VN" sz="2200" dirty="0" smtClean="0">
                <a:latin typeface="Times New Roman" panose="02020603050405020304" pitchFamily="18" charset="0"/>
                <a:cs typeface="Times New Roman" panose="02020603050405020304" pitchFamily="18" charset="0"/>
              </a:rPr>
              <a:t>ký tự điều khiển không hiển thị được trên màn hình, </a:t>
            </a:r>
          </a:p>
          <a:p>
            <a:pPr lvl="2">
              <a:lnSpc>
                <a:spcPct val="120000"/>
              </a:lnSpc>
            </a:pPr>
            <a:r>
              <a:rPr lang="vi-VN" sz="2200" smtClean="0">
                <a:latin typeface="Times New Roman" panose="02020603050405020304" pitchFamily="18" charset="0"/>
                <a:cs typeface="Times New Roman" panose="02020603050405020304" pitchFamily="18" charset="0"/>
              </a:rPr>
              <a:t>Các  </a:t>
            </a:r>
            <a:r>
              <a:rPr lang="vi-VN" sz="2200" dirty="0" smtClean="0">
                <a:latin typeface="Times New Roman" panose="02020603050405020304" pitchFamily="18" charset="0"/>
                <a:cs typeface="Times New Roman" panose="02020603050405020304" pitchFamily="18" charset="0"/>
              </a:rPr>
              <a:t>ký tự còn lại có thể hiển thị,  bao gồm:</a:t>
            </a:r>
          </a:p>
          <a:p>
            <a:pPr lvl="3">
              <a:lnSpc>
                <a:spcPct val="120000"/>
              </a:lnSpc>
            </a:pPr>
            <a:r>
              <a:rPr lang="vi-VN" sz="2200" dirty="0" smtClean="0">
                <a:latin typeface="Times New Roman" panose="02020603050405020304" pitchFamily="18" charset="0"/>
                <a:cs typeface="Times New Roman" panose="02020603050405020304" pitchFamily="18" charset="0"/>
              </a:rPr>
              <a:t>26 chữ cái in hoa, </a:t>
            </a:r>
          </a:p>
          <a:p>
            <a:pPr lvl="3">
              <a:lnSpc>
                <a:spcPct val="120000"/>
              </a:lnSpc>
            </a:pPr>
            <a:r>
              <a:rPr lang="vi-VN" sz="2200" dirty="0" smtClean="0">
                <a:latin typeface="Times New Roman" panose="02020603050405020304" pitchFamily="18" charset="0"/>
                <a:cs typeface="Times New Roman" panose="02020603050405020304" pitchFamily="18" charset="0"/>
              </a:rPr>
              <a:t>26 chữ cái thường, </a:t>
            </a:r>
          </a:p>
          <a:p>
            <a:pPr lvl="3">
              <a:lnSpc>
                <a:spcPct val="120000"/>
              </a:lnSpc>
            </a:pPr>
            <a:r>
              <a:rPr lang="vi-VN" sz="2200" smtClean="0">
                <a:latin typeface="Times New Roman" panose="02020603050405020304" pitchFamily="18" charset="0"/>
                <a:cs typeface="Times New Roman" panose="02020603050405020304" pitchFamily="18" charset="0"/>
              </a:rPr>
              <a:t>10 </a:t>
            </a:r>
            <a:r>
              <a:rPr lang="vi-VN" sz="2200" dirty="0">
                <a:latin typeface="Times New Roman" panose="02020603050405020304" pitchFamily="18" charset="0"/>
                <a:cs typeface="Times New Roman" panose="02020603050405020304" pitchFamily="18" charset="0"/>
              </a:rPr>
              <a:t>ký tự </a:t>
            </a:r>
            <a:r>
              <a:rPr lang="vi-VN" sz="2200">
                <a:latin typeface="Times New Roman" panose="02020603050405020304" pitchFamily="18" charset="0"/>
                <a:cs typeface="Times New Roman" panose="02020603050405020304" pitchFamily="18" charset="0"/>
              </a:rPr>
              <a:t>số </a:t>
            </a:r>
            <a:endParaRPr lang="en-US" sz="2200" smtClean="0">
              <a:latin typeface="Times New Roman" panose="02020603050405020304" pitchFamily="18" charset="0"/>
              <a:cs typeface="Times New Roman" panose="02020603050405020304" pitchFamily="18" charset="0"/>
            </a:endParaRPr>
          </a:p>
          <a:p>
            <a:pPr lvl="3">
              <a:lnSpc>
                <a:spcPct val="120000"/>
              </a:lnSpc>
            </a:pPr>
            <a:r>
              <a:rPr lang="vi-VN" sz="2200" smtClean="0">
                <a:latin typeface="Times New Roman" panose="02020603050405020304" pitchFamily="18" charset="0"/>
                <a:cs typeface="Times New Roman" panose="02020603050405020304" pitchFamily="18" charset="0"/>
              </a:rPr>
              <a:t>các </a:t>
            </a:r>
            <a:r>
              <a:rPr lang="vi-VN" sz="2200" dirty="0">
                <a:latin typeface="Times New Roman" panose="02020603050405020304" pitchFamily="18" charset="0"/>
                <a:cs typeface="Times New Roman" panose="02020603050405020304" pitchFamily="18" charset="0"/>
              </a:rPr>
              <a:t>dấu số học, các ký tự đặc biệt.</a:t>
            </a:r>
          </a:p>
          <a:p>
            <a:pPr marL="457200" lvl="1" indent="0">
              <a:lnSpc>
                <a:spcPct val="120000"/>
              </a:lnSpc>
              <a:buNone/>
            </a:pPr>
            <a:r>
              <a:rPr lang="vi-VN" sz="2200" dirty="0" smtClean="0">
                <a:latin typeface="Times New Roman" panose="02020603050405020304" pitchFamily="18" charset="0"/>
                <a:cs typeface="Times New Roman" panose="02020603050405020304" pitchFamily="18" charset="0"/>
              </a:rPr>
              <a:t>•128 ký tự còn lại là các  ký tự mở rộng, có thể thay đổi tùy ý để sử dụng vào những việc riêng</a:t>
            </a:r>
          </a:p>
          <a:p>
            <a:pPr marL="0" lvl="0" indent="0">
              <a:lnSpc>
                <a:spcPct val="120000"/>
              </a:lnSpc>
              <a:buNone/>
            </a:pPr>
            <a:r>
              <a:rPr lang="en-US" sz="2200" smtClean="0">
                <a:latin typeface="Times New Roman" panose="02020603050405020304" pitchFamily="18" charset="0"/>
                <a:cs typeface="Times New Roman" panose="02020603050405020304" pitchFamily="18" charset="0"/>
              </a:rPr>
              <a:t>Bảng</a:t>
            </a:r>
            <a:r>
              <a:rPr lang="vi-VN" sz="2200" smtClean="0">
                <a:latin typeface="Times New Roman" panose="02020603050405020304" pitchFamily="18" charset="0"/>
                <a:cs typeface="Times New Roman" panose="02020603050405020304" pitchFamily="18" charset="0"/>
              </a:rPr>
              <a:t> </a:t>
            </a:r>
            <a:r>
              <a:rPr lang="vi-VN" sz="2200" dirty="0" smtClean="0">
                <a:latin typeface="Times New Roman" panose="02020603050405020304" pitchFamily="18" charset="0"/>
                <a:cs typeface="Times New Roman" panose="02020603050405020304" pitchFamily="18" charset="0"/>
              </a:rPr>
              <a:t>mã Unicode là bộ mã 16 bit, có thể biểu diễn 2</a:t>
            </a:r>
            <a:r>
              <a:rPr lang="vi-VN" sz="2200" baseline="30000" dirty="0" smtClean="0">
                <a:latin typeface="Times New Roman" panose="02020603050405020304" pitchFamily="18" charset="0"/>
                <a:cs typeface="Times New Roman" panose="02020603050405020304" pitchFamily="18" charset="0"/>
              </a:rPr>
              <a:t>16</a:t>
            </a:r>
            <a:r>
              <a:rPr lang="vi-VN" sz="2200" dirty="0" smtClean="0">
                <a:latin typeface="Times New Roman" panose="02020603050405020304" pitchFamily="18" charset="0"/>
                <a:cs typeface="Times New Roman" panose="02020603050405020304" pitchFamily="18" charset="0"/>
              </a:rPr>
              <a:t> ký tự với 128 ký tự đầu có mã trùng với mã trong bảng mã ASCII</a:t>
            </a:r>
          </a:p>
          <a:p>
            <a:pPr marL="0" lvl="0" indent="0">
              <a:lnSpc>
                <a:spcPct val="120000"/>
              </a:lnSpc>
              <a:buNone/>
            </a:pPr>
            <a:endParaRPr lang="vi-VN" sz="2200" dirty="0">
              <a:latin typeface="Times New Roman" panose="02020603050405020304" pitchFamily="18" charset="0"/>
              <a:cs typeface="Times New Roman" panose="02020603050405020304" pitchFamily="18" charset="0"/>
            </a:endParaRPr>
          </a:p>
          <a:p>
            <a:pPr marL="0" indent="0">
              <a:lnSpc>
                <a:spcPct val="120000"/>
              </a:lnSpc>
              <a:buNone/>
            </a:pPr>
            <a:endParaRPr lang="vi-VN" sz="2200" dirty="0">
              <a:latin typeface="Times New Roman" panose="02020603050405020304" pitchFamily="18" charset="0"/>
              <a:cs typeface="Times New Roman" panose="02020603050405020304" pitchFamily="18" charset="0"/>
            </a:endParaRPr>
          </a:p>
          <a:p>
            <a:pPr marL="0" indent="0">
              <a:lnSpc>
                <a:spcPct val="120000"/>
              </a:lnSpc>
              <a:buNone/>
            </a:pPr>
            <a:endParaRPr lang="vi-VN" sz="22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nSpc>
                <a:spcPct val="120000"/>
              </a:lnSpc>
              <a:buNone/>
            </a:pPr>
            <a:endParaRPr lang="vi-VN"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642873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144" y="2429129"/>
            <a:ext cx="10515600" cy="4351338"/>
          </a:xfrm>
        </p:spPr>
        <p:txBody>
          <a:bodyPr>
            <a:normAutofit/>
          </a:bodyPr>
          <a:lstStyle/>
          <a:p>
            <a:pPr marL="0" indent="0" algn="ctr">
              <a:buNone/>
            </a:pPr>
            <a:r>
              <a:rPr lang="vi-VN" sz="4000" dirty="0" smtClean="0">
                <a:solidFill>
                  <a:srgbClr val="FF0000"/>
                </a:solidFill>
                <a:latin typeface="Times New Roman" panose="02020603050405020304" pitchFamily="18" charset="0"/>
                <a:cs typeface="Times New Roman" panose="02020603050405020304" pitchFamily="18" charset="0"/>
              </a:rPr>
              <a:t>PHẦN 3. THUẬT TOÁN</a:t>
            </a:r>
            <a:endParaRPr lang="vi-VN" sz="4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20910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686" y="103869"/>
            <a:ext cx="10515600" cy="924038"/>
          </a:xfrm>
        </p:spPr>
        <p:txBody>
          <a:bodyPr>
            <a:normAutofit fontScale="90000"/>
          </a:bodyPr>
          <a:lstStyle/>
          <a:p>
            <a:r>
              <a:rPr lang="vi-VN" dirty="0" smtClean="0"/>
              <a:t>Thuật toán</a:t>
            </a:r>
            <a:br>
              <a:rPr lang="vi-VN" dirty="0" smtClean="0"/>
            </a:br>
            <a:endParaRPr lang="vi-VN" dirty="0"/>
          </a:p>
        </p:txBody>
      </p:sp>
      <p:sp>
        <p:nvSpPr>
          <p:cNvPr id="3" name="Content Placeholder 2"/>
          <p:cNvSpPr>
            <a:spLocks noGrp="1"/>
          </p:cNvSpPr>
          <p:nvPr>
            <p:ph idx="1"/>
          </p:nvPr>
        </p:nvSpPr>
        <p:spPr>
          <a:xfrm>
            <a:off x="391885" y="1027906"/>
            <a:ext cx="11640457" cy="5102906"/>
          </a:xfrm>
        </p:spPr>
        <p:txBody>
          <a:bodyPr>
            <a:noAutofit/>
          </a:bodyPr>
          <a:lstStyle/>
          <a:p>
            <a:pPr marL="0" indent="0">
              <a:lnSpc>
                <a:spcPct val="120000"/>
              </a:lnSpc>
              <a:buNone/>
            </a:pPr>
            <a:r>
              <a:rPr lang="en-US" sz="2200" b="1" dirty="0" smtClean="0">
                <a:latin typeface="Times New Roman" panose="02020603050405020304" pitchFamily="18" charset="0"/>
                <a:cs typeface="Times New Roman" panose="02020603050405020304" pitchFamily="18" charset="0"/>
              </a:rPr>
              <a:t>Khái niệm: </a:t>
            </a:r>
            <a:r>
              <a:rPr lang="en-US" sz="2200" dirty="0" smtClean="0">
                <a:latin typeface="Times New Roman" panose="02020603050405020304" pitchFamily="18" charset="0"/>
                <a:cs typeface="Times New Roman" panose="02020603050405020304" pitchFamily="18" charset="0"/>
              </a:rPr>
              <a:t>Thuật toán là một tập hữu hạn các bước, các phép toán cơ bản được sắp xếp theo một trình tự nhất định để từ thông tin đầu vào của bài toán sau một tập hữu hạn các bước đó sẽ đạt được kết quả ở đầu ra như mong muốn.</a:t>
            </a:r>
            <a:endParaRPr lang="vi-VN" sz="2200" dirty="0" smtClean="0">
              <a:latin typeface="Times New Roman" panose="02020603050405020304" pitchFamily="18" charset="0"/>
              <a:cs typeface="Times New Roman" panose="02020603050405020304" pitchFamily="18" charset="0"/>
            </a:endParaRPr>
          </a:p>
          <a:p>
            <a:pPr marL="0" indent="0">
              <a:lnSpc>
                <a:spcPct val="120000"/>
              </a:lnSpc>
              <a:buNone/>
            </a:pPr>
            <a:r>
              <a:rPr lang="vi-VN" sz="2200" b="1" dirty="0" smtClean="0">
                <a:latin typeface="Times New Roman" panose="02020603050405020304" pitchFamily="18" charset="0"/>
                <a:cs typeface="Times New Roman" panose="02020603050405020304" pitchFamily="18" charset="0"/>
              </a:rPr>
              <a:t>Các đặc trưng của thuật toán</a:t>
            </a:r>
          </a:p>
          <a:p>
            <a:pPr marL="0" indent="0">
              <a:lnSpc>
                <a:spcPct val="120000"/>
              </a:lnSpc>
              <a:buNone/>
            </a:pPr>
            <a:r>
              <a:rPr lang="vi-VN" sz="2200" dirty="0" smtClean="0">
                <a:latin typeface="Times New Roman" panose="02020603050405020304" pitchFamily="18" charset="0"/>
                <a:cs typeface="Times New Roman" panose="02020603050405020304" pitchFamily="18" charset="0"/>
              </a:rPr>
              <a:t>- </a:t>
            </a:r>
            <a:r>
              <a:rPr lang="vi-VN" sz="2200" b="1" dirty="0" smtClean="0">
                <a:latin typeface="Times New Roman" panose="02020603050405020304" pitchFamily="18" charset="0"/>
                <a:cs typeface="Times New Roman" panose="02020603050405020304" pitchFamily="18" charset="0"/>
              </a:rPr>
              <a:t>Đầu vào và đầu ra: </a:t>
            </a:r>
            <a:r>
              <a:rPr lang="vi-VN" sz="2200" dirty="0" smtClean="0">
                <a:latin typeface="Times New Roman" panose="02020603050405020304" pitchFamily="18" charset="0"/>
                <a:cs typeface="Times New Roman" panose="02020603050405020304" pitchFamily="18" charset="0"/>
              </a:rPr>
              <a:t>Mọi thuật toán đều có đại lượng vào và ra</a:t>
            </a:r>
          </a:p>
          <a:p>
            <a:pPr marL="0" indent="0">
              <a:lnSpc>
                <a:spcPct val="120000"/>
              </a:lnSpc>
              <a:buNone/>
            </a:pPr>
            <a:r>
              <a:rPr lang="vi-VN" sz="2200" dirty="0" smtClean="0">
                <a:latin typeface="Times New Roman" panose="02020603050405020304" pitchFamily="18" charset="0"/>
                <a:cs typeface="Times New Roman" panose="02020603050405020304" pitchFamily="18" charset="0"/>
              </a:rPr>
              <a:t>- </a:t>
            </a:r>
            <a:r>
              <a:rPr lang="vi-VN" sz="2200" b="1" dirty="0" smtClean="0">
                <a:latin typeface="Times New Roman" panose="02020603050405020304" pitchFamily="18" charset="0"/>
                <a:cs typeface="Times New Roman" panose="02020603050405020304" pitchFamily="18" charset="0"/>
              </a:rPr>
              <a:t>Tính dừng: </a:t>
            </a:r>
            <a:r>
              <a:rPr lang="vi-VN" sz="2200" dirty="0" smtClean="0">
                <a:latin typeface="Times New Roman" panose="02020603050405020304" pitchFamily="18" charset="0"/>
                <a:cs typeface="Times New Roman" panose="02020603050405020304" pitchFamily="18" charset="0"/>
              </a:rPr>
              <a:t>Thuật toán phải bao đảm được kết thúc sau một số hữu hạn bước.</a:t>
            </a:r>
          </a:p>
          <a:p>
            <a:pPr marL="0" indent="0">
              <a:lnSpc>
                <a:spcPct val="120000"/>
              </a:lnSpc>
              <a:buNone/>
            </a:pPr>
            <a:r>
              <a:rPr lang="vi-VN" sz="2200" dirty="0" smtClean="0">
                <a:latin typeface="Times New Roman" panose="02020603050405020304" pitchFamily="18" charset="0"/>
                <a:cs typeface="Times New Roman" panose="02020603050405020304" pitchFamily="18" charset="0"/>
              </a:rPr>
              <a:t>- </a:t>
            </a:r>
            <a:r>
              <a:rPr lang="vi-VN" sz="2200" b="1" dirty="0" smtClean="0">
                <a:latin typeface="Times New Roman" panose="02020603050405020304" pitchFamily="18" charset="0"/>
                <a:cs typeface="Times New Roman" panose="02020603050405020304" pitchFamily="18" charset="0"/>
              </a:rPr>
              <a:t>Tính xác định: </a:t>
            </a:r>
            <a:r>
              <a:rPr lang="vi-VN" sz="2200" dirty="0" smtClean="0">
                <a:latin typeface="Times New Roman" panose="02020603050405020304" pitchFamily="18" charset="0"/>
                <a:cs typeface="Times New Roman" panose="02020603050405020304" pitchFamily="18" charset="0"/>
              </a:rPr>
              <a:t>các bước trong thuật toán phải được xác định rõ ràng, có thể thực thi được, không gây mập mờ, nhập nhằng, tùy chọn</a:t>
            </a:r>
          </a:p>
          <a:p>
            <a:pPr marL="0" indent="0">
              <a:lnSpc>
                <a:spcPct val="120000"/>
              </a:lnSpc>
              <a:buNone/>
            </a:pPr>
            <a:endParaRPr lang="vi-VN"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92341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686" y="103869"/>
            <a:ext cx="10515600" cy="924038"/>
          </a:xfrm>
        </p:spPr>
        <p:txBody>
          <a:bodyPr>
            <a:normAutofit fontScale="90000"/>
          </a:bodyPr>
          <a:lstStyle/>
          <a:p>
            <a:r>
              <a:rPr lang="vi-VN" dirty="0" smtClean="0"/>
              <a:t>Thuật toán</a:t>
            </a:r>
            <a:br>
              <a:rPr lang="vi-VN" dirty="0" smtClean="0"/>
            </a:br>
            <a:endParaRPr lang="vi-VN" dirty="0"/>
          </a:p>
        </p:txBody>
      </p:sp>
      <p:sp>
        <p:nvSpPr>
          <p:cNvPr id="3" name="Content Placeholder 2"/>
          <p:cNvSpPr>
            <a:spLocks noGrp="1"/>
          </p:cNvSpPr>
          <p:nvPr>
            <p:ph idx="1"/>
          </p:nvPr>
        </p:nvSpPr>
        <p:spPr>
          <a:xfrm>
            <a:off x="391885" y="1027906"/>
            <a:ext cx="11640457" cy="5102906"/>
          </a:xfrm>
        </p:spPr>
        <p:txBody>
          <a:bodyPr>
            <a:noAutofit/>
          </a:bodyPr>
          <a:lstStyle/>
          <a:p>
            <a:pPr marL="0" indent="0">
              <a:lnSpc>
                <a:spcPct val="120000"/>
              </a:lnSpc>
              <a:buNone/>
            </a:pPr>
            <a:r>
              <a:rPr lang="vi-VN" sz="2200" b="1" dirty="0" smtClean="0">
                <a:latin typeface="Times New Roman" panose="02020603050405020304" pitchFamily="18" charset="0"/>
                <a:cs typeface="Times New Roman" panose="02020603050405020304" pitchFamily="18" charset="0"/>
              </a:rPr>
              <a:t>Các đặc trưng của thuật toán (tt)</a:t>
            </a:r>
          </a:p>
          <a:p>
            <a:pPr marL="0" indent="0">
              <a:lnSpc>
                <a:spcPct val="120000"/>
              </a:lnSpc>
              <a:buNone/>
            </a:pPr>
            <a:r>
              <a:rPr lang="vi-VN" sz="2200" dirty="0" smtClean="0">
                <a:latin typeface="Times New Roman" panose="02020603050405020304" pitchFamily="18" charset="0"/>
                <a:cs typeface="Times New Roman" panose="02020603050405020304" pitchFamily="18" charset="0"/>
              </a:rPr>
              <a:t>- </a:t>
            </a:r>
            <a:r>
              <a:rPr lang="vi-VN" sz="2200" b="1" dirty="0" smtClean="0">
                <a:latin typeface="Times New Roman" panose="02020603050405020304" pitchFamily="18" charset="0"/>
                <a:cs typeface="Times New Roman" panose="02020603050405020304" pitchFamily="18" charset="0"/>
              </a:rPr>
              <a:t>Tính đúng đắn: </a:t>
            </a:r>
            <a:r>
              <a:rPr lang="vi-VN" sz="2200" dirty="0" smtClean="0">
                <a:latin typeface="Times New Roman" panose="02020603050405020304" pitchFamily="18" charset="0"/>
                <a:cs typeface="Times New Roman" panose="02020603050405020304" pitchFamily="18" charset="0"/>
              </a:rPr>
              <a:t>để đảm bảo kết quả tính toán hay các thao tác mà máy tính thực hiện được là chính xác.</a:t>
            </a:r>
          </a:p>
          <a:p>
            <a:pPr marL="0" indent="0">
              <a:lnSpc>
                <a:spcPct val="120000"/>
              </a:lnSpc>
              <a:buNone/>
            </a:pPr>
            <a:r>
              <a:rPr lang="vi-VN" sz="2200" b="1" dirty="0" smtClean="0">
                <a:latin typeface="Times New Roman" panose="02020603050405020304" pitchFamily="18" charset="0"/>
                <a:cs typeface="Times New Roman" panose="02020603050405020304" pitchFamily="18" charset="0"/>
              </a:rPr>
              <a:t>- Tính hiệu quả: </a:t>
            </a:r>
            <a:r>
              <a:rPr lang="vi-VN" sz="2200" dirty="0" smtClean="0">
                <a:latin typeface="Times New Roman" panose="02020603050405020304" pitchFamily="18" charset="0"/>
                <a:cs typeface="Times New Roman" panose="02020603050405020304" pitchFamily="18" charset="0"/>
              </a:rPr>
              <a:t>Một bài toán có thể có nhiều thuật toán khác nhau để giải, một thuật toán tốt thì nó phải hiệu quả, tính hiệu quả của thuật toán được đánh giá dựa trên một số tiêu chuẩn như khối lượng tính toán, không gian và thời gian khi thuật toán được thi hành.</a:t>
            </a:r>
          </a:p>
          <a:p>
            <a:pPr marL="0" indent="0">
              <a:lnSpc>
                <a:spcPct val="120000"/>
              </a:lnSpc>
              <a:buNone/>
            </a:pPr>
            <a:r>
              <a:rPr lang="vi-VN" sz="2200" b="1" dirty="0" smtClean="0">
                <a:latin typeface="Times New Roman" panose="02020603050405020304" pitchFamily="18" charset="0"/>
                <a:cs typeface="Times New Roman" panose="02020603050405020304" pitchFamily="18" charset="0"/>
              </a:rPr>
              <a:t>- Tính tổng quát: </a:t>
            </a:r>
            <a:r>
              <a:rPr lang="vi-VN" sz="2200" dirty="0" smtClean="0">
                <a:latin typeface="Times New Roman" panose="02020603050405020304" pitchFamily="18" charset="0"/>
                <a:cs typeface="Times New Roman" panose="02020603050405020304" pitchFamily="18" charset="0"/>
              </a:rPr>
              <a:t>Thuật toán có tính tổng quát là thuật toán phải áp dụng được cho mọi trường hợp của bài toán chứ không phải chỉ áp dụng được cho một số trường hợp riêng lẻ nào đó.</a:t>
            </a:r>
            <a:endParaRPr lang="vi-VN"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19789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686" y="103869"/>
            <a:ext cx="10515600" cy="924038"/>
          </a:xfrm>
        </p:spPr>
        <p:txBody>
          <a:bodyPr>
            <a:normAutofit fontScale="90000"/>
          </a:bodyPr>
          <a:lstStyle/>
          <a:p>
            <a:r>
              <a:rPr lang="vi-VN" dirty="0" smtClean="0"/>
              <a:t>Thuật toán</a:t>
            </a:r>
            <a:br>
              <a:rPr lang="vi-VN" dirty="0" smtClean="0"/>
            </a:br>
            <a:endParaRPr lang="vi-VN" dirty="0"/>
          </a:p>
        </p:txBody>
      </p:sp>
      <p:sp>
        <p:nvSpPr>
          <p:cNvPr id="3" name="Content Placeholder 2"/>
          <p:cNvSpPr>
            <a:spLocks noGrp="1"/>
          </p:cNvSpPr>
          <p:nvPr>
            <p:ph idx="1"/>
          </p:nvPr>
        </p:nvSpPr>
        <p:spPr>
          <a:xfrm>
            <a:off x="391885" y="1027906"/>
            <a:ext cx="11640457" cy="5102906"/>
          </a:xfrm>
        </p:spPr>
        <p:txBody>
          <a:bodyPr>
            <a:noAutofit/>
          </a:bodyPr>
          <a:lstStyle/>
          <a:p>
            <a:pPr marL="0" indent="0">
              <a:lnSpc>
                <a:spcPct val="120000"/>
              </a:lnSpc>
              <a:buNone/>
            </a:pPr>
            <a:r>
              <a:rPr lang="vi-VN" sz="2200" b="1" dirty="0" smtClean="0">
                <a:latin typeface="Times New Roman" panose="02020603050405020304" pitchFamily="18" charset="0"/>
                <a:cs typeface="Times New Roman" panose="02020603050405020304" pitchFamily="18" charset="0"/>
              </a:rPr>
              <a:t>Các phương pháp biểu diễn thuật toán:</a:t>
            </a:r>
          </a:p>
          <a:p>
            <a:pPr marL="0" indent="0">
              <a:lnSpc>
                <a:spcPct val="120000"/>
              </a:lnSpc>
              <a:buNone/>
            </a:pPr>
            <a:r>
              <a:rPr lang="vi-VN" sz="2200" dirty="0" smtClean="0">
                <a:latin typeface="Times New Roman" panose="02020603050405020304" pitchFamily="18" charset="0"/>
                <a:cs typeface="Times New Roman" panose="02020603050405020304" pitchFamily="18" charset="0"/>
              </a:rPr>
              <a:t>a. Phương pháp ngôn ngữ tự nhiên: </a:t>
            </a:r>
          </a:p>
          <a:p>
            <a:pPr marL="457200" lvl="1" indent="0">
              <a:lnSpc>
                <a:spcPct val="120000"/>
              </a:lnSpc>
              <a:buNone/>
            </a:pPr>
            <a:r>
              <a:rPr lang="vi-VN" sz="2200" dirty="0" smtClean="0">
                <a:latin typeface="Times New Roman" panose="02020603050405020304" pitchFamily="18" charset="0"/>
                <a:cs typeface="Times New Roman" panose="02020603050405020304" pitchFamily="18" charset="0"/>
              </a:rPr>
              <a:t>-Tại mỗi bước sử dụng ngôn ngữ tự nhiên để diễn tả công việc phải làm. </a:t>
            </a:r>
          </a:p>
          <a:p>
            <a:pPr marL="457200" lvl="1" indent="0">
              <a:lnSpc>
                <a:spcPct val="120000"/>
              </a:lnSpc>
              <a:buNone/>
            </a:pPr>
            <a:r>
              <a:rPr lang="vi-VN" sz="2200" dirty="0" smtClean="0">
                <a:latin typeface="Times New Roman" panose="02020603050405020304" pitchFamily="18" charset="0"/>
                <a:cs typeface="Times New Roman" panose="02020603050405020304" pitchFamily="18" charset="0"/>
              </a:rPr>
              <a:t>-Các bước được đánh số thứ tự, bước có số thứ tự nhỏ hơn được thực hiện trước.</a:t>
            </a:r>
          </a:p>
          <a:p>
            <a:pPr marL="0" indent="0">
              <a:lnSpc>
                <a:spcPct val="120000"/>
              </a:lnSpc>
              <a:buNone/>
            </a:pPr>
            <a:r>
              <a:rPr lang="vi-VN" sz="2200" b="1" dirty="0" smtClean="0">
                <a:latin typeface="Times New Roman" panose="02020603050405020304" pitchFamily="18" charset="0"/>
                <a:cs typeface="Times New Roman" panose="02020603050405020304" pitchFamily="18" charset="0"/>
              </a:rPr>
              <a:t>Ưu điểm: </a:t>
            </a:r>
            <a:r>
              <a:rPr lang="vi-VN" sz="2200" dirty="0" smtClean="0">
                <a:latin typeface="Times New Roman" panose="02020603050405020304" pitchFamily="18" charset="0"/>
                <a:cs typeface="Times New Roman" panose="02020603050405020304" pitchFamily="18" charset="0"/>
              </a:rPr>
              <a:t>Dễ hiểu, dễ thực hiện. </a:t>
            </a:r>
          </a:p>
          <a:p>
            <a:pPr marL="0" indent="0" algn="just">
              <a:lnSpc>
                <a:spcPct val="120000"/>
              </a:lnSpc>
              <a:buNone/>
            </a:pPr>
            <a:r>
              <a:rPr lang="vi-VN" sz="2200" b="1" dirty="0" smtClean="0">
                <a:latin typeface="Times New Roman" panose="02020603050405020304" pitchFamily="18" charset="0"/>
                <a:cs typeface="Times New Roman" panose="02020603050405020304" pitchFamily="18" charset="0"/>
              </a:rPr>
              <a:t>Khuyết điểm: </a:t>
            </a:r>
            <a:r>
              <a:rPr lang="vi-VN" sz="2200" dirty="0" smtClean="0">
                <a:latin typeface="Times New Roman" panose="02020603050405020304" pitchFamily="18" charset="0"/>
                <a:cs typeface="Times New Roman" panose="02020603050405020304" pitchFamily="18" charset="0"/>
              </a:rPr>
              <a:t>Phụ thuộc cách trình bày của người thiết kế, khó áp dụng cho những thuật toán có tính phức tạp. Dài dòng, không cấu trúc. Đôi lúc khó hiểu, không diễn đạt được thuật toán</a:t>
            </a:r>
          </a:p>
          <a:p>
            <a:pPr marL="0" indent="0">
              <a:lnSpc>
                <a:spcPct val="120000"/>
              </a:lnSpc>
              <a:buNone/>
            </a:pPr>
            <a:endParaRPr lang="vi-VN"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1096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686" y="103869"/>
            <a:ext cx="10515600" cy="924038"/>
          </a:xfrm>
        </p:spPr>
        <p:txBody>
          <a:bodyPr>
            <a:normAutofit fontScale="90000"/>
          </a:bodyPr>
          <a:lstStyle/>
          <a:p>
            <a:r>
              <a:rPr lang="vi-VN" dirty="0" smtClean="0"/>
              <a:t>Thuật toán</a:t>
            </a:r>
            <a:br>
              <a:rPr lang="vi-VN" dirty="0" smtClean="0"/>
            </a:br>
            <a:endParaRPr lang="vi-VN" dirty="0"/>
          </a:p>
        </p:txBody>
      </p:sp>
      <p:sp>
        <p:nvSpPr>
          <p:cNvPr id="3" name="Content Placeholder 2"/>
          <p:cNvSpPr>
            <a:spLocks noGrp="1"/>
          </p:cNvSpPr>
          <p:nvPr>
            <p:ph idx="1"/>
          </p:nvPr>
        </p:nvSpPr>
        <p:spPr>
          <a:xfrm>
            <a:off x="261257" y="679563"/>
            <a:ext cx="11640457" cy="5102906"/>
          </a:xfrm>
        </p:spPr>
        <p:txBody>
          <a:bodyPr>
            <a:noAutofit/>
          </a:bodyPr>
          <a:lstStyle/>
          <a:p>
            <a:pPr marL="0" lvl="0" indent="0">
              <a:lnSpc>
                <a:spcPct val="120000"/>
              </a:lnSpc>
              <a:buNone/>
            </a:pPr>
            <a:r>
              <a:rPr lang="en-US" sz="2200" b="1" dirty="0" smtClean="0">
                <a:latin typeface="Times New Roman" panose="02020603050405020304" pitchFamily="18" charset="0"/>
                <a:cs typeface="Times New Roman" panose="02020603050405020304" pitchFamily="18" charset="0"/>
              </a:rPr>
              <a:t>b. Phương </a:t>
            </a:r>
            <a:r>
              <a:rPr lang="en-US" sz="2200" b="1" dirty="0">
                <a:latin typeface="Times New Roman" panose="02020603050405020304" pitchFamily="18" charset="0"/>
                <a:cs typeface="Times New Roman" panose="02020603050405020304" pitchFamily="18" charset="0"/>
              </a:rPr>
              <a:t>pháp sơ đồ khối (lưu đồ</a:t>
            </a:r>
            <a:r>
              <a:rPr lang="en-US" sz="2200" b="1" dirty="0" smtClean="0">
                <a:latin typeface="Times New Roman" panose="02020603050405020304" pitchFamily="18" charset="0"/>
                <a:cs typeface="Times New Roman" panose="02020603050405020304" pitchFamily="18" charset="0"/>
              </a:rPr>
              <a:t>)</a:t>
            </a:r>
          </a:p>
          <a:p>
            <a:pPr lvl="1"/>
            <a:r>
              <a:rPr lang="en-US" sz="2200" dirty="0">
                <a:latin typeface="Times New Roman" panose="02020603050405020304" pitchFamily="18" charset="0"/>
                <a:cs typeface="Times New Roman" panose="02020603050405020304" pitchFamily="18" charset="0"/>
              </a:rPr>
              <a:t>Sử dụng các hình khối để biểu diễn các lệnh hay thao tác. </a:t>
            </a:r>
            <a:endParaRPr lang="vi-VN" sz="2200" dirty="0">
              <a:latin typeface="Times New Roman" panose="02020603050405020304" pitchFamily="18" charset="0"/>
              <a:cs typeface="Times New Roman" panose="02020603050405020304" pitchFamily="18" charset="0"/>
            </a:endParaRPr>
          </a:p>
          <a:p>
            <a:pPr lvl="1"/>
            <a:r>
              <a:rPr lang="en-US" sz="2200" dirty="0">
                <a:latin typeface="Times New Roman" panose="02020603050405020304" pitchFamily="18" charset="0"/>
                <a:cs typeface="Times New Roman" panose="02020603050405020304" pitchFamily="18" charset="0"/>
              </a:rPr>
              <a:t>Sử dụng mũi tên để biểu diễn thứ tự thực hiện. </a:t>
            </a:r>
            <a:endParaRPr lang="vi-VN" sz="2200" dirty="0">
              <a:latin typeface="Times New Roman" panose="02020603050405020304" pitchFamily="18" charset="0"/>
              <a:cs typeface="Times New Roman" panose="02020603050405020304" pitchFamily="18" charset="0"/>
            </a:endParaRPr>
          </a:p>
          <a:p>
            <a:pPr marL="0" lvl="0" indent="0">
              <a:buNone/>
            </a:pPr>
            <a:r>
              <a:rPr lang="vi-VN" sz="2200" b="1" dirty="0" smtClean="0">
                <a:latin typeface="Times New Roman" panose="02020603050405020304" pitchFamily="18" charset="0"/>
                <a:cs typeface="Times New Roman" panose="02020603050405020304" pitchFamily="18" charset="0"/>
              </a:rPr>
              <a:t>Ưu điểm: </a:t>
            </a:r>
            <a:r>
              <a:rPr lang="vi-VN" sz="2200" dirty="0" smtClean="0">
                <a:latin typeface="Times New Roman" panose="02020603050405020304" pitchFamily="18" charset="0"/>
                <a:cs typeface="Times New Roman" panose="02020603050405020304" pitchFamily="18" charset="0"/>
              </a:rPr>
              <a:t>Diễn đạt khoa học, có tính nhất quán, dễ hiểu và dễ kiểm tra. </a:t>
            </a:r>
          </a:p>
          <a:p>
            <a:pPr marL="0" lvl="0" indent="0">
              <a:buNone/>
            </a:pPr>
            <a:r>
              <a:rPr lang="vi-VN" sz="2200" b="1" dirty="0" smtClean="0">
                <a:latin typeface="Times New Roman" panose="02020603050405020304" pitchFamily="18" charset="0"/>
                <a:cs typeface="Times New Roman" panose="02020603050405020304" pitchFamily="18" charset="0"/>
              </a:rPr>
              <a:t>Khuyết điểm: </a:t>
            </a:r>
            <a:r>
              <a:rPr lang="vi-VN" sz="2200" dirty="0" smtClean="0">
                <a:latin typeface="Times New Roman" panose="02020603050405020304" pitchFamily="18" charset="0"/>
                <a:cs typeface="Times New Roman" panose="02020603050405020304" pitchFamily="18" charset="0"/>
              </a:rPr>
              <a:t>Phải vẽ nhiều hình, cồng kềnh, không phù hợp với các thuật toán phức tạp.</a:t>
            </a:r>
          </a:p>
          <a:p>
            <a:pPr marL="0" lvl="0" indent="0">
              <a:buNone/>
            </a:pPr>
            <a:endParaRPr lang="vi-VN" sz="2200" dirty="0">
              <a:latin typeface="Times New Roman" panose="02020603050405020304" pitchFamily="18" charset="0"/>
              <a:cs typeface="Times New Roman" panose="02020603050405020304" pitchFamily="18" charset="0"/>
            </a:endParaRPr>
          </a:p>
          <a:p>
            <a:pPr marL="0" indent="0">
              <a:buNone/>
            </a:pPr>
            <a:endParaRPr lang="vi-VN"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376852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686" y="103869"/>
            <a:ext cx="10515600" cy="924038"/>
          </a:xfrm>
        </p:spPr>
        <p:txBody>
          <a:bodyPr>
            <a:normAutofit fontScale="90000"/>
          </a:bodyPr>
          <a:lstStyle/>
          <a:p>
            <a:pPr algn="ctr"/>
            <a:r>
              <a:rPr lang="vi-VN" dirty="0" smtClean="0"/>
              <a:t>Thuật toán</a:t>
            </a:r>
            <a:br>
              <a:rPr lang="vi-VN" dirty="0" smtClean="0"/>
            </a:br>
            <a:endParaRPr lang="vi-VN" dirty="0"/>
          </a:p>
        </p:txBody>
      </p:sp>
      <p:pic>
        <p:nvPicPr>
          <p:cNvPr id="5" name="Picture 4"/>
          <p:cNvPicPr>
            <a:picLocks noChangeAspect="1"/>
          </p:cNvPicPr>
          <p:nvPr/>
        </p:nvPicPr>
        <p:blipFill>
          <a:blip r:embed="rId2"/>
          <a:stretch>
            <a:fillRect/>
          </a:stretch>
        </p:blipFill>
        <p:spPr>
          <a:xfrm>
            <a:off x="2606901" y="735919"/>
            <a:ext cx="5419499" cy="5787289"/>
          </a:xfrm>
          <a:prstGeom prst="rect">
            <a:avLst/>
          </a:prstGeom>
        </p:spPr>
      </p:pic>
    </p:spTree>
    <p:extLst>
      <p:ext uri="{BB962C8B-B14F-4D97-AF65-F5344CB8AC3E}">
        <p14:creationId xmlns:p14="http://schemas.microsoft.com/office/powerpoint/2010/main" val="25489448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686" y="103869"/>
            <a:ext cx="10515600" cy="924038"/>
          </a:xfrm>
        </p:spPr>
        <p:txBody>
          <a:bodyPr>
            <a:normAutofit fontScale="90000"/>
          </a:bodyPr>
          <a:lstStyle/>
          <a:p>
            <a:r>
              <a:rPr lang="vi-VN" dirty="0" smtClean="0"/>
              <a:t>Thuật toán</a:t>
            </a:r>
            <a:br>
              <a:rPr lang="vi-VN" dirty="0" smtClean="0"/>
            </a:br>
            <a:endParaRPr lang="vi-VN" dirty="0"/>
          </a:p>
        </p:txBody>
      </p:sp>
      <p:sp>
        <p:nvSpPr>
          <p:cNvPr id="3" name="Content Placeholder 2"/>
          <p:cNvSpPr>
            <a:spLocks noGrp="1"/>
          </p:cNvSpPr>
          <p:nvPr>
            <p:ph idx="1"/>
          </p:nvPr>
        </p:nvSpPr>
        <p:spPr>
          <a:xfrm>
            <a:off x="261257" y="944739"/>
            <a:ext cx="11640457" cy="5102906"/>
          </a:xfrm>
        </p:spPr>
        <p:txBody>
          <a:bodyPr>
            <a:noAutofit/>
          </a:bodyPr>
          <a:lstStyle/>
          <a:p>
            <a:pPr marL="0" lvl="0" indent="0">
              <a:buNone/>
            </a:pPr>
            <a:r>
              <a:rPr lang="vi-VN" sz="2200" b="1" dirty="0" smtClean="0">
                <a:latin typeface="Times New Roman" panose="02020603050405020304" pitchFamily="18" charset="0"/>
                <a:cs typeface="Times New Roman" panose="02020603050405020304" pitchFamily="18" charset="0"/>
              </a:rPr>
              <a:t>c. Phương pháp mã giả: </a:t>
            </a:r>
            <a:r>
              <a:rPr lang="vi-VN" sz="2200" dirty="0" smtClean="0">
                <a:latin typeface="Times New Roman" panose="02020603050405020304" pitchFamily="18" charset="0"/>
                <a:cs typeface="Times New Roman" panose="02020603050405020304" pitchFamily="18" charset="0"/>
              </a:rPr>
              <a:t>Sử dụng ngôn ngữ tựa với ngôn ngữ lập trình:</a:t>
            </a:r>
          </a:p>
          <a:p>
            <a:pPr marL="457200" lvl="1" indent="0">
              <a:buNone/>
            </a:pPr>
            <a:r>
              <a:rPr lang="vi-VN" sz="2200" dirty="0" smtClean="0">
                <a:latin typeface="Times New Roman" panose="02020603050405020304" pitchFamily="18" charset="0"/>
                <a:cs typeface="Times New Roman" panose="02020603050405020304" pitchFamily="18" charset="0"/>
              </a:rPr>
              <a:t>- Sử dụng mệnh đề có cấu trúc</a:t>
            </a:r>
          </a:p>
          <a:p>
            <a:pPr marL="457200" lvl="1" indent="0">
              <a:buNone/>
            </a:pPr>
            <a:r>
              <a:rPr lang="vi-VN" sz="2200" dirty="0" smtClean="0">
                <a:latin typeface="Times New Roman" panose="02020603050405020304" pitchFamily="18" charset="0"/>
                <a:cs typeface="Times New Roman" panose="02020603050405020304" pitchFamily="18" charset="0"/>
              </a:rPr>
              <a:t>- Sử dụng ngôn ngữ tự nhiên</a:t>
            </a:r>
          </a:p>
          <a:p>
            <a:pPr marL="457200" lvl="1" indent="0">
              <a:buNone/>
            </a:pPr>
            <a:r>
              <a:rPr lang="vi-VN" sz="2200" dirty="0" smtClean="0">
                <a:latin typeface="Times New Roman" panose="02020603050405020304" pitchFamily="18" charset="0"/>
                <a:cs typeface="Times New Roman" panose="02020603050405020304" pitchFamily="18" charset="0"/>
              </a:rPr>
              <a:t>- Sử dụng các biến, các công thức toán học, …</a:t>
            </a:r>
          </a:p>
          <a:p>
            <a:pPr marL="0" lvl="0" indent="0">
              <a:buNone/>
            </a:pPr>
            <a:r>
              <a:rPr lang="vi-VN" sz="2200" b="1" dirty="0" smtClean="0">
                <a:latin typeface="Times New Roman" panose="02020603050405020304" pitchFamily="18" charset="0"/>
                <a:cs typeface="Times New Roman" panose="02020603050405020304" pitchFamily="18" charset="0"/>
              </a:rPr>
              <a:t>Ưu điểm: </a:t>
            </a:r>
            <a:r>
              <a:rPr lang="vi-VN" sz="2200" dirty="0" smtClean="0">
                <a:latin typeface="Times New Roman" panose="02020603050405020304" pitchFamily="18" charset="0"/>
                <a:cs typeface="Times New Roman" panose="02020603050405020304" pitchFamily="18" charset="0"/>
              </a:rPr>
              <a:t>Tiện lợi, đơn giản, dể hiểu, dễ diễn đạt</a:t>
            </a:r>
          </a:p>
          <a:p>
            <a:pPr marL="0" lvl="0" indent="0">
              <a:buNone/>
            </a:pPr>
            <a:r>
              <a:rPr lang="vi-VN" sz="2200" b="1" dirty="0" smtClean="0">
                <a:latin typeface="Times New Roman" panose="02020603050405020304" pitchFamily="18" charset="0"/>
                <a:cs typeface="Times New Roman" panose="02020603050405020304" pitchFamily="18" charset="0"/>
              </a:rPr>
              <a:t>Nhược điểm: </a:t>
            </a:r>
            <a:r>
              <a:rPr lang="vi-VN" sz="2200" dirty="0" smtClean="0">
                <a:latin typeface="Times New Roman" panose="02020603050405020304" pitchFamily="18" charset="0"/>
                <a:cs typeface="Times New Roman" panose="02020603050405020304" pitchFamily="18" charset="0"/>
              </a:rPr>
              <a:t>Người đọc phải hiểu được các cấu trúc trong lập trình và cách biễu diễn.</a:t>
            </a:r>
          </a:p>
          <a:p>
            <a:pPr marL="0" lvl="0" indent="0">
              <a:buNone/>
            </a:pPr>
            <a:endParaRPr lang="vi-VN" sz="2200" dirty="0">
              <a:latin typeface="Times New Roman" panose="02020603050405020304" pitchFamily="18" charset="0"/>
              <a:cs typeface="Times New Roman" panose="02020603050405020304" pitchFamily="18" charset="0"/>
            </a:endParaRPr>
          </a:p>
          <a:p>
            <a:pPr marL="0" indent="0">
              <a:buNone/>
            </a:pPr>
            <a:endParaRPr lang="vi-VN"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84427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686" y="103869"/>
            <a:ext cx="10515600" cy="924038"/>
          </a:xfrm>
        </p:spPr>
        <p:txBody>
          <a:bodyPr>
            <a:normAutofit fontScale="90000"/>
          </a:bodyPr>
          <a:lstStyle/>
          <a:p>
            <a:r>
              <a:rPr lang="vi-VN" dirty="0" smtClean="0"/>
              <a:t>Thuật toán</a:t>
            </a:r>
            <a:br>
              <a:rPr lang="vi-VN" dirty="0" smtClean="0"/>
            </a:br>
            <a:endParaRPr lang="vi-VN" dirty="0"/>
          </a:p>
        </p:txBody>
      </p:sp>
      <p:pic>
        <p:nvPicPr>
          <p:cNvPr id="5" name="Picture 4"/>
          <p:cNvPicPr>
            <a:picLocks noChangeAspect="1"/>
          </p:cNvPicPr>
          <p:nvPr/>
        </p:nvPicPr>
        <p:blipFill>
          <a:blip r:embed="rId2"/>
          <a:stretch>
            <a:fillRect/>
          </a:stretch>
        </p:blipFill>
        <p:spPr>
          <a:xfrm>
            <a:off x="1504261" y="777389"/>
            <a:ext cx="8465457" cy="5637961"/>
          </a:xfrm>
          <a:prstGeom prst="rect">
            <a:avLst/>
          </a:prstGeom>
        </p:spPr>
      </p:pic>
    </p:spTree>
    <p:extLst>
      <p:ext uri="{BB962C8B-B14F-4D97-AF65-F5344CB8AC3E}">
        <p14:creationId xmlns:p14="http://schemas.microsoft.com/office/powerpoint/2010/main" val="11438883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942" y="249010"/>
            <a:ext cx="11353801" cy="1325563"/>
          </a:xfrm>
        </p:spPr>
        <p:txBody>
          <a:bodyPr>
            <a:normAutofit/>
          </a:bodyPr>
          <a:lstStyle/>
          <a:p>
            <a:r>
              <a:rPr lang="en-US" dirty="0" smtClean="0"/>
              <a:t>Cấu </a:t>
            </a:r>
            <a:r>
              <a:rPr lang="en-US" dirty="0"/>
              <a:t>trúc tổng quát của một hệ thống máy </a:t>
            </a:r>
            <a:r>
              <a:rPr lang="en-US" dirty="0" smtClean="0"/>
              <a:t>tính</a:t>
            </a:r>
            <a:endParaRPr lang="vi-VN" dirty="0"/>
          </a:p>
        </p:txBody>
      </p:sp>
      <p:sp>
        <p:nvSpPr>
          <p:cNvPr id="3" name="TextBox 2"/>
          <p:cNvSpPr txBox="1"/>
          <p:nvPr/>
        </p:nvSpPr>
        <p:spPr>
          <a:xfrm>
            <a:off x="494646" y="3030383"/>
            <a:ext cx="2468010" cy="1200329"/>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400" b="1" smtClean="0">
                <a:latin typeface="Times New Roman" panose="02020603050405020304" pitchFamily="18" charset="0"/>
                <a:cs typeface="Times New Roman" panose="02020603050405020304" pitchFamily="18" charset="0"/>
              </a:rPr>
              <a:t>Thiết bị nhập:</a:t>
            </a:r>
          </a:p>
          <a:p>
            <a:pPr algn="ctr"/>
            <a:r>
              <a:rPr lang="en-US" sz="2400" b="1" smtClean="0">
                <a:latin typeface="Times New Roman" panose="02020603050405020304" pitchFamily="18" charset="0"/>
                <a:cs typeface="Times New Roman" panose="02020603050405020304" pitchFamily="18" charset="0"/>
              </a:rPr>
              <a:t>Bàn phím, chuột</a:t>
            </a:r>
          </a:p>
          <a:p>
            <a:pPr algn="ctr"/>
            <a:r>
              <a:rPr lang="en-US" sz="2400" b="1" smtClean="0">
                <a:latin typeface="Times New Roman" panose="02020603050405020304" pitchFamily="18" charset="0"/>
                <a:cs typeface="Times New Roman" panose="02020603050405020304" pitchFamily="18" charset="0"/>
              </a:rPr>
              <a:t>Scanner,…</a:t>
            </a:r>
            <a:endParaRPr lang="en-US" sz="2400" b="1">
              <a:latin typeface="Times New Roman" panose="02020603050405020304" pitchFamily="18" charset="0"/>
              <a:cs typeface="Times New Roman" panose="02020603050405020304" pitchFamily="18" charset="0"/>
            </a:endParaRPr>
          </a:p>
        </p:txBody>
      </p:sp>
      <p:sp>
        <p:nvSpPr>
          <p:cNvPr id="5" name="TextBox 4"/>
          <p:cNvSpPr txBox="1"/>
          <p:nvPr/>
        </p:nvSpPr>
        <p:spPr>
          <a:xfrm>
            <a:off x="4635354" y="3315634"/>
            <a:ext cx="2884062" cy="830997"/>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sz="2400" b="1" smtClean="0">
                <a:latin typeface="Times New Roman" panose="02020603050405020304" pitchFamily="18" charset="0"/>
                <a:cs typeface="Times New Roman" panose="02020603050405020304" pitchFamily="18" charset="0"/>
              </a:rPr>
              <a:t>Bộ nhớ trong:</a:t>
            </a:r>
          </a:p>
          <a:p>
            <a:pPr algn="ctr"/>
            <a:r>
              <a:rPr lang="en-US" sz="2400" b="1" smtClean="0">
                <a:latin typeface="Times New Roman" panose="02020603050405020304" pitchFamily="18" charset="0"/>
                <a:cs typeface="Times New Roman" panose="02020603050405020304" pitchFamily="18" charset="0"/>
              </a:rPr>
              <a:t>RAM, ROM</a:t>
            </a:r>
            <a:endParaRPr lang="en-US" sz="2400" b="1">
              <a:latin typeface="Times New Roman" panose="02020603050405020304" pitchFamily="18" charset="0"/>
              <a:cs typeface="Times New Roman" panose="02020603050405020304" pitchFamily="18" charset="0"/>
            </a:endParaRPr>
          </a:p>
        </p:txBody>
      </p:sp>
      <p:sp>
        <p:nvSpPr>
          <p:cNvPr id="7" name="TextBox 6"/>
          <p:cNvSpPr txBox="1"/>
          <p:nvPr/>
        </p:nvSpPr>
        <p:spPr>
          <a:xfrm>
            <a:off x="4144626" y="1574573"/>
            <a:ext cx="3865518" cy="830997"/>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400" b="1" smtClean="0">
                <a:latin typeface="Times New Roman" panose="02020603050405020304" pitchFamily="18" charset="0"/>
                <a:cs typeface="Times New Roman" panose="02020603050405020304" pitchFamily="18" charset="0"/>
              </a:rPr>
              <a:t>Bộ xử lý trung tâm (CPU)</a:t>
            </a:r>
          </a:p>
          <a:p>
            <a:pPr algn="ctr"/>
            <a:r>
              <a:rPr lang="en-US" sz="2400" b="1" smtClean="0">
                <a:latin typeface="Times New Roman" panose="02020603050405020304" pitchFamily="18" charset="0"/>
                <a:cs typeface="Times New Roman" panose="02020603050405020304" pitchFamily="18" charset="0"/>
              </a:rPr>
              <a:t>CU,ALU, Register</a:t>
            </a:r>
            <a:endParaRPr lang="en-US" sz="2400" b="1">
              <a:latin typeface="Times New Roman" panose="02020603050405020304" pitchFamily="18" charset="0"/>
              <a:cs typeface="Times New Roman" panose="02020603050405020304" pitchFamily="18" charset="0"/>
            </a:endParaRPr>
          </a:p>
        </p:txBody>
      </p:sp>
      <p:sp>
        <p:nvSpPr>
          <p:cNvPr id="8" name="TextBox 7"/>
          <p:cNvSpPr txBox="1"/>
          <p:nvPr/>
        </p:nvSpPr>
        <p:spPr>
          <a:xfrm>
            <a:off x="3876402" y="5056262"/>
            <a:ext cx="4600086" cy="830997"/>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US" sz="2400" b="1" smtClean="0">
                <a:latin typeface="Times New Roman" panose="02020603050405020304" pitchFamily="18" charset="0"/>
                <a:cs typeface="Times New Roman" panose="02020603050405020304" pitchFamily="18" charset="0"/>
              </a:rPr>
              <a:t>Bộ nhớ ngoài:</a:t>
            </a:r>
          </a:p>
          <a:p>
            <a:pPr algn="ctr"/>
            <a:r>
              <a:rPr lang="en-US" sz="2400" b="1" smtClean="0">
                <a:latin typeface="Times New Roman" panose="02020603050405020304" pitchFamily="18" charset="0"/>
                <a:cs typeface="Times New Roman" panose="02020603050405020304" pitchFamily="18" charset="0"/>
              </a:rPr>
              <a:t>Đĩa từ, đĩa quang, </a:t>
            </a:r>
            <a:r>
              <a:rPr lang="vi-VN" sz="2400" b="1">
                <a:latin typeface="Times New Roman" panose="02020603050405020304" pitchFamily="18" charset="0"/>
                <a:cs typeface="Times New Roman" panose="02020603050405020304" pitchFamily="18" charset="0"/>
              </a:rPr>
              <a:t>bộ nhớ flash </a:t>
            </a:r>
            <a:endParaRPr lang="en-US" sz="2400" b="1">
              <a:latin typeface="Times New Roman" panose="02020603050405020304" pitchFamily="18" charset="0"/>
              <a:cs typeface="Times New Roman" panose="02020603050405020304" pitchFamily="18" charset="0"/>
            </a:endParaRPr>
          </a:p>
        </p:txBody>
      </p:sp>
      <p:sp>
        <p:nvSpPr>
          <p:cNvPr id="9" name="TextBox 8"/>
          <p:cNvSpPr txBox="1"/>
          <p:nvPr/>
        </p:nvSpPr>
        <p:spPr>
          <a:xfrm>
            <a:off x="9192114" y="3030382"/>
            <a:ext cx="2468010" cy="1200329"/>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400" b="1" smtClean="0">
                <a:latin typeface="Times New Roman" panose="02020603050405020304" pitchFamily="18" charset="0"/>
                <a:cs typeface="Times New Roman" panose="02020603050405020304" pitchFamily="18" charset="0"/>
              </a:rPr>
              <a:t>Thiết bị xuất:</a:t>
            </a:r>
          </a:p>
          <a:p>
            <a:pPr algn="ctr"/>
            <a:r>
              <a:rPr lang="en-US" sz="2400" b="1" smtClean="0">
                <a:latin typeface="Times New Roman" panose="02020603050405020304" pitchFamily="18" charset="0"/>
                <a:cs typeface="Times New Roman" panose="02020603050405020304" pitchFamily="18" charset="0"/>
              </a:rPr>
              <a:t>Màn hình, máy in, loa, …</a:t>
            </a:r>
            <a:endParaRPr lang="en-US" sz="2400" b="1">
              <a:latin typeface="Times New Roman" panose="02020603050405020304" pitchFamily="18" charset="0"/>
              <a:cs typeface="Times New Roman" panose="02020603050405020304" pitchFamily="18" charset="0"/>
            </a:endParaRPr>
          </a:p>
        </p:txBody>
      </p:sp>
      <p:sp>
        <p:nvSpPr>
          <p:cNvPr id="4" name="Right Arrow 3"/>
          <p:cNvSpPr/>
          <p:nvPr/>
        </p:nvSpPr>
        <p:spPr>
          <a:xfrm>
            <a:off x="2962656" y="3550862"/>
            <a:ext cx="1672698" cy="310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7519416" y="3587533"/>
            <a:ext cx="1672698" cy="3105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Up-Down Arrow 10"/>
          <p:cNvSpPr/>
          <p:nvPr/>
        </p:nvSpPr>
        <p:spPr>
          <a:xfrm>
            <a:off x="5850852" y="2405570"/>
            <a:ext cx="384048" cy="910064"/>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Up-Down Arrow 11"/>
          <p:cNvSpPr/>
          <p:nvPr/>
        </p:nvSpPr>
        <p:spPr>
          <a:xfrm>
            <a:off x="5869794" y="4146631"/>
            <a:ext cx="384048" cy="910064"/>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15716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76" y="173101"/>
            <a:ext cx="10515600" cy="1198499"/>
          </a:xfrm>
        </p:spPr>
        <p:txBody>
          <a:bodyPr>
            <a:normAutofit/>
          </a:bodyPr>
          <a:lstStyle/>
          <a:p>
            <a:r>
              <a:rPr lang="en-US" sz="2200" smtClean="0">
                <a:solidFill>
                  <a:schemeClr val="tx1"/>
                </a:solidFill>
              </a:rPr>
              <a:t>Sử dụng lưu đồ để biểu diễn thuật toán sau với độ chính xác 0.04</a:t>
            </a:r>
            <a:br>
              <a:rPr lang="en-US" sz="2200" smtClean="0">
                <a:solidFill>
                  <a:schemeClr val="tx1"/>
                </a:solidFill>
              </a:rPr>
            </a:br>
            <a:endParaRPr lang="en-US" sz="2200">
              <a:solidFill>
                <a:schemeClr val="tx1"/>
              </a:solidFill>
            </a:endParaRPr>
          </a:p>
        </p:txBody>
      </p:sp>
      <mc:AlternateContent xmlns:mc="http://schemas.openxmlformats.org/markup-compatibility/2006" xmlns:a14="http://schemas.microsoft.com/office/drawing/2010/main">
        <mc:Choice Requires="a14">
          <p:sp>
            <p:nvSpPr>
              <p:cNvPr id="5" name="Rectangle 4"/>
              <p:cNvSpPr/>
              <p:nvPr/>
            </p:nvSpPr>
            <p:spPr>
              <a:xfrm>
                <a:off x="2291192" y="981265"/>
                <a:ext cx="3612784" cy="61734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𝑆</m:t>
                      </m:r>
                      <m:r>
                        <a:rPr lang="en-US" i="0">
                          <a:latin typeface="Cambria Math" panose="02040503050406030204" pitchFamily="18" charset="0"/>
                        </a:rPr>
                        <m:t>=1−</m:t>
                      </m:r>
                      <m:f>
                        <m:fPr>
                          <m:ctrlPr>
                            <a:rPr lang="en-US" i="1">
                              <a:latin typeface="Cambria Math" panose="02040503050406030204" pitchFamily="18" charset="0"/>
                            </a:rPr>
                          </m:ctrlPr>
                        </m:fPr>
                        <m:num>
                          <m:r>
                            <a:rPr lang="en-US" i="0">
                              <a:latin typeface="Cambria Math" panose="02040503050406030204" pitchFamily="18" charset="0"/>
                            </a:rPr>
                            <m:t>1</m:t>
                          </m:r>
                        </m:num>
                        <m:den>
                          <m:r>
                            <a:rPr lang="en-US" i="0">
                              <a:latin typeface="Cambria Math" panose="02040503050406030204" pitchFamily="18" charset="0"/>
                            </a:rPr>
                            <m:t>3</m:t>
                          </m:r>
                        </m:den>
                      </m:f>
                      <m:r>
                        <a:rPr lang="en-US" i="0">
                          <a:latin typeface="Cambria Math" panose="02040503050406030204" pitchFamily="18" charset="0"/>
                        </a:rPr>
                        <m:t>+</m:t>
                      </m:r>
                      <m:f>
                        <m:fPr>
                          <m:ctrlPr>
                            <a:rPr lang="en-US" i="1">
                              <a:latin typeface="Cambria Math" panose="02040503050406030204" pitchFamily="18" charset="0"/>
                            </a:rPr>
                          </m:ctrlPr>
                        </m:fPr>
                        <m:num>
                          <m:r>
                            <a:rPr lang="en-US" i="0">
                              <a:latin typeface="Cambria Math" panose="02040503050406030204" pitchFamily="18" charset="0"/>
                            </a:rPr>
                            <m:t>1</m:t>
                          </m:r>
                        </m:num>
                        <m:den>
                          <m:r>
                            <a:rPr lang="en-US" i="0">
                              <a:latin typeface="Cambria Math" panose="02040503050406030204" pitchFamily="18" charset="0"/>
                            </a:rPr>
                            <m:t>5</m:t>
                          </m:r>
                        </m:den>
                      </m:f>
                      <m:r>
                        <a:rPr lang="en-US" i="0">
                          <a:latin typeface="Cambria Math" panose="02040503050406030204" pitchFamily="18" charset="0"/>
                        </a:rPr>
                        <m:t>…+</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i="0">
                                  <a:latin typeface="Cambria Math" panose="02040503050406030204" pitchFamily="18" charset="0"/>
                                </a:rPr>
                                <m:t>−1</m:t>
                              </m:r>
                            </m:e>
                          </m:d>
                        </m:e>
                        <m:sup>
                          <m:r>
                            <a:rPr lang="en-US" i="1">
                              <a:latin typeface="Cambria Math" panose="02040503050406030204" pitchFamily="18" charset="0"/>
                            </a:rPr>
                            <m:t>𝑛</m:t>
                          </m:r>
                        </m:sup>
                      </m:sSup>
                      <m:f>
                        <m:fPr>
                          <m:ctrlPr>
                            <a:rPr lang="en-US" i="1">
                              <a:latin typeface="Cambria Math" panose="02040503050406030204" pitchFamily="18" charset="0"/>
                            </a:rPr>
                          </m:ctrlPr>
                        </m:fPr>
                        <m:num>
                          <m:r>
                            <a:rPr lang="en-US" i="0">
                              <a:latin typeface="Cambria Math" panose="02040503050406030204" pitchFamily="18" charset="0"/>
                            </a:rPr>
                            <m:t>1</m:t>
                          </m:r>
                        </m:num>
                        <m:den>
                          <m:r>
                            <a:rPr lang="en-US" i="0">
                              <a:latin typeface="Cambria Math" panose="02040503050406030204" pitchFamily="18" charset="0"/>
                            </a:rPr>
                            <m:t>2∗</m:t>
                          </m:r>
                          <m:r>
                            <a:rPr lang="en-US" i="1">
                              <a:latin typeface="Cambria Math" panose="02040503050406030204" pitchFamily="18" charset="0"/>
                            </a:rPr>
                            <m:t>𝑛</m:t>
                          </m:r>
                          <m:r>
                            <a:rPr lang="en-US" i="0">
                              <a:latin typeface="Cambria Math" panose="02040503050406030204" pitchFamily="18" charset="0"/>
                            </a:rPr>
                            <m:t>+1</m:t>
                          </m:r>
                        </m:den>
                      </m:f>
                    </m:oMath>
                  </m:oMathPara>
                </a14:m>
                <a:endParaRPr lang="en-US"/>
              </a:p>
            </p:txBody>
          </p:sp>
        </mc:Choice>
        <mc:Fallback xmlns="">
          <p:sp>
            <p:nvSpPr>
              <p:cNvPr id="5" name="Rectangle 4"/>
              <p:cNvSpPr>
                <a:spLocks noRot="1" noChangeAspect="1" noMove="1" noResize="1" noEditPoints="1" noAdjustHandles="1" noChangeArrowheads="1" noChangeShapeType="1" noTextEdit="1"/>
              </p:cNvSpPr>
              <p:nvPr/>
            </p:nvSpPr>
            <p:spPr>
              <a:xfrm>
                <a:off x="2291192" y="981265"/>
                <a:ext cx="3612784" cy="617348"/>
              </a:xfrm>
              <a:prstGeom prst="rect">
                <a:avLst/>
              </a:prstGeom>
              <a:blipFill>
                <a:blip r:embed="rId2"/>
                <a:stretch>
                  <a:fillRect/>
                </a:stretch>
              </a:blipFill>
            </p:spPr>
            <p:txBody>
              <a:bodyPr/>
              <a:lstStyle/>
              <a:p>
                <a:r>
                  <a:rPr lang="en-US">
                    <a:noFill/>
                  </a:rPr>
                  <a:t> </a:t>
                </a:r>
              </a:p>
            </p:txBody>
          </p:sp>
        </mc:Fallback>
      </mc:AlternateContent>
      <p:sp>
        <p:nvSpPr>
          <p:cNvPr id="6" name="Oval 5"/>
          <p:cNvSpPr/>
          <p:nvPr/>
        </p:nvSpPr>
        <p:spPr>
          <a:xfrm>
            <a:off x="4504267" y="1778000"/>
            <a:ext cx="1253066" cy="4233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Begin</a:t>
            </a:r>
            <a:endParaRPr lang="en-US"/>
          </a:p>
        </p:txBody>
      </p:sp>
      <p:sp>
        <p:nvSpPr>
          <p:cNvPr id="7" name="Oval 6"/>
          <p:cNvSpPr/>
          <p:nvPr/>
        </p:nvSpPr>
        <p:spPr>
          <a:xfrm>
            <a:off x="10474962" y="5625253"/>
            <a:ext cx="1253066" cy="4233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end</a:t>
            </a:r>
            <a:endParaRPr lang="en-US"/>
          </a:p>
        </p:txBody>
      </p:sp>
      <p:sp>
        <p:nvSpPr>
          <p:cNvPr id="8" name="Rectangle 7"/>
          <p:cNvSpPr/>
          <p:nvPr/>
        </p:nvSpPr>
        <p:spPr>
          <a:xfrm>
            <a:off x="4326467" y="2448558"/>
            <a:ext cx="1608666"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n</a:t>
            </a:r>
            <a:r>
              <a:rPr lang="en-US" smtClean="0"/>
              <a:t>=0; s1=0;s=0</a:t>
            </a:r>
            <a:endParaRPr lang="en-US"/>
          </a:p>
        </p:txBody>
      </p:sp>
      <p:sp>
        <p:nvSpPr>
          <p:cNvPr id="9" name="Rectangle 8"/>
          <p:cNvSpPr/>
          <p:nvPr/>
        </p:nvSpPr>
        <p:spPr>
          <a:xfrm>
            <a:off x="4138505" y="3327399"/>
            <a:ext cx="2015067" cy="66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t>
            </a:r>
            <a:r>
              <a:rPr lang="en-US" smtClean="0"/>
              <a:t>1=(-1)</a:t>
            </a:r>
            <a:r>
              <a:rPr lang="en-US" baseline="30000" smtClean="0"/>
              <a:t>n</a:t>
            </a:r>
            <a:r>
              <a:rPr lang="en-US" smtClean="0"/>
              <a:t>/(2*n+1)</a:t>
            </a:r>
          </a:p>
          <a:p>
            <a:pPr algn="ctr"/>
            <a:r>
              <a:rPr lang="en-US"/>
              <a:t>s</a:t>
            </a:r>
            <a:r>
              <a:rPr lang="en-US" smtClean="0"/>
              <a:t>=s+s1</a:t>
            </a:r>
            <a:endParaRPr lang="en-US"/>
          </a:p>
        </p:txBody>
      </p:sp>
      <p:sp>
        <p:nvSpPr>
          <p:cNvPr id="10" name="Rectangle 9"/>
          <p:cNvSpPr/>
          <p:nvPr/>
        </p:nvSpPr>
        <p:spPr>
          <a:xfrm>
            <a:off x="4138505" y="4250265"/>
            <a:ext cx="2015067" cy="66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n</a:t>
            </a:r>
            <a:r>
              <a:rPr lang="en-US" smtClean="0"/>
              <a:t>=n+1</a:t>
            </a:r>
            <a:endParaRPr lang="en-US"/>
          </a:p>
        </p:txBody>
      </p:sp>
      <p:sp>
        <p:nvSpPr>
          <p:cNvPr id="11" name="Diamond 10"/>
          <p:cNvSpPr/>
          <p:nvPr/>
        </p:nvSpPr>
        <p:spPr>
          <a:xfrm>
            <a:off x="3996265" y="5344160"/>
            <a:ext cx="2343573" cy="98552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|s1|&lt;0.04</a:t>
            </a:r>
            <a:endParaRPr lang="en-US"/>
          </a:p>
        </p:txBody>
      </p:sp>
      <p:sp>
        <p:nvSpPr>
          <p:cNvPr id="12" name="Parallelogram 11"/>
          <p:cNvSpPr/>
          <p:nvPr/>
        </p:nvSpPr>
        <p:spPr>
          <a:xfrm>
            <a:off x="7599680" y="5344160"/>
            <a:ext cx="1615440" cy="98552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Xuất s</a:t>
            </a:r>
            <a:endParaRPr lang="en-US"/>
          </a:p>
        </p:txBody>
      </p:sp>
      <p:cxnSp>
        <p:nvCxnSpPr>
          <p:cNvPr id="14" name="Straight Arrow Connector 13"/>
          <p:cNvCxnSpPr>
            <a:stCxn id="6" idx="4"/>
            <a:endCxn id="8" idx="0"/>
          </p:cNvCxnSpPr>
          <p:nvPr/>
        </p:nvCxnSpPr>
        <p:spPr>
          <a:xfrm>
            <a:off x="5130800" y="2201333"/>
            <a:ext cx="0" cy="2472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2"/>
            <a:endCxn id="9" idx="0"/>
          </p:cNvCxnSpPr>
          <p:nvPr/>
        </p:nvCxnSpPr>
        <p:spPr>
          <a:xfrm>
            <a:off x="5130800" y="2905758"/>
            <a:ext cx="15239" cy="4216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9" idx="2"/>
            <a:endCxn id="10" idx="0"/>
          </p:cNvCxnSpPr>
          <p:nvPr/>
        </p:nvCxnSpPr>
        <p:spPr>
          <a:xfrm>
            <a:off x="5146039" y="3987799"/>
            <a:ext cx="0" cy="2624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0" idx="2"/>
            <a:endCxn id="11" idx="0"/>
          </p:cNvCxnSpPr>
          <p:nvPr/>
        </p:nvCxnSpPr>
        <p:spPr>
          <a:xfrm>
            <a:off x="5146039" y="4910665"/>
            <a:ext cx="22013" cy="4334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11" idx="3"/>
            <a:endCxn id="12" idx="5"/>
          </p:cNvCxnSpPr>
          <p:nvPr/>
        </p:nvCxnSpPr>
        <p:spPr>
          <a:xfrm>
            <a:off x="6339838" y="5836920"/>
            <a:ext cx="138303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2" idx="2"/>
            <a:endCxn id="7" idx="2"/>
          </p:cNvCxnSpPr>
          <p:nvPr/>
        </p:nvCxnSpPr>
        <p:spPr>
          <a:xfrm>
            <a:off x="9091930" y="5836920"/>
            <a:ext cx="138303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11" idx="1"/>
          </p:cNvCxnSpPr>
          <p:nvPr/>
        </p:nvCxnSpPr>
        <p:spPr>
          <a:xfrm rot="10800000">
            <a:off x="2288595" y="3190240"/>
            <a:ext cx="1707671" cy="264668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2287295" y="3116578"/>
            <a:ext cx="28807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875126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76" y="173101"/>
            <a:ext cx="10515600" cy="1198499"/>
          </a:xfrm>
        </p:spPr>
        <p:txBody>
          <a:bodyPr>
            <a:normAutofit/>
          </a:bodyPr>
          <a:lstStyle/>
          <a:p>
            <a:r>
              <a:rPr lang="en-US" sz="2200" smtClean="0">
                <a:solidFill>
                  <a:schemeClr val="tx1"/>
                </a:solidFill>
              </a:rPr>
              <a:t>Sử dụng lưu đồ để biểu diễn thuật toán sau với độ chính xác 0.001</a:t>
            </a:r>
            <a:br>
              <a:rPr lang="en-US" sz="2200" smtClean="0">
                <a:solidFill>
                  <a:schemeClr val="tx1"/>
                </a:solidFill>
              </a:rPr>
            </a:br>
            <a:endParaRPr lang="en-US" sz="2200">
              <a:solidFill>
                <a:schemeClr val="tx1"/>
              </a:solidFill>
            </a:endParaRPr>
          </a:p>
        </p:txBody>
      </p:sp>
      <p:sp>
        <p:nvSpPr>
          <p:cNvPr id="6" name="Oval 5"/>
          <p:cNvSpPr/>
          <p:nvPr/>
        </p:nvSpPr>
        <p:spPr>
          <a:xfrm>
            <a:off x="4431115" y="1381762"/>
            <a:ext cx="1253066" cy="4233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Begin</a:t>
            </a:r>
            <a:endParaRPr lang="en-US"/>
          </a:p>
        </p:txBody>
      </p:sp>
      <p:sp>
        <p:nvSpPr>
          <p:cNvPr id="7" name="Oval 6"/>
          <p:cNvSpPr/>
          <p:nvPr/>
        </p:nvSpPr>
        <p:spPr>
          <a:xfrm>
            <a:off x="10426245" y="6220944"/>
            <a:ext cx="1253066" cy="4233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end</a:t>
            </a:r>
            <a:endParaRPr lang="en-US"/>
          </a:p>
        </p:txBody>
      </p:sp>
      <p:sp>
        <p:nvSpPr>
          <p:cNvPr id="8" name="Rectangle 7"/>
          <p:cNvSpPr/>
          <p:nvPr/>
        </p:nvSpPr>
        <p:spPr>
          <a:xfrm>
            <a:off x="4295310" y="3245528"/>
            <a:ext cx="1608666"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n</a:t>
            </a:r>
            <a:r>
              <a:rPr lang="en-US" smtClean="0"/>
              <a:t>=0; s1=0;s=0</a:t>
            </a:r>
            <a:endParaRPr lang="en-US"/>
          </a:p>
        </p:txBody>
      </p:sp>
      <p:sp>
        <p:nvSpPr>
          <p:cNvPr id="9" name="Rectangle 8"/>
          <p:cNvSpPr/>
          <p:nvPr/>
        </p:nvSpPr>
        <p:spPr>
          <a:xfrm>
            <a:off x="4161250" y="4063637"/>
            <a:ext cx="2015067" cy="66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a:t>
            </a:r>
            <a:r>
              <a:rPr lang="en-US" smtClean="0"/>
              <a:t>1=(-1)</a:t>
            </a:r>
            <a:r>
              <a:rPr lang="en-US" baseline="30000" smtClean="0"/>
              <a:t>n</a:t>
            </a:r>
            <a:r>
              <a:rPr lang="en-US" smtClean="0"/>
              <a:t>*x</a:t>
            </a:r>
            <a:r>
              <a:rPr lang="en-US" baseline="30000" smtClean="0"/>
              <a:t>2*n</a:t>
            </a:r>
            <a:r>
              <a:rPr lang="en-US" smtClean="0"/>
              <a:t>/(2*n)!</a:t>
            </a:r>
          </a:p>
          <a:p>
            <a:pPr algn="ctr"/>
            <a:r>
              <a:rPr lang="en-US"/>
              <a:t>s</a:t>
            </a:r>
            <a:r>
              <a:rPr lang="en-US" smtClean="0"/>
              <a:t>=s+s1</a:t>
            </a:r>
            <a:endParaRPr lang="en-US"/>
          </a:p>
        </p:txBody>
      </p:sp>
      <p:sp>
        <p:nvSpPr>
          <p:cNvPr id="10" name="Rectangle 9"/>
          <p:cNvSpPr/>
          <p:nvPr/>
        </p:nvSpPr>
        <p:spPr>
          <a:xfrm>
            <a:off x="4161250" y="4986503"/>
            <a:ext cx="2015067" cy="66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n</a:t>
            </a:r>
            <a:r>
              <a:rPr lang="en-US" smtClean="0"/>
              <a:t>=n+1</a:t>
            </a:r>
            <a:endParaRPr lang="en-US"/>
          </a:p>
        </p:txBody>
      </p:sp>
      <p:sp>
        <p:nvSpPr>
          <p:cNvPr id="11" name="Diamond 10"/>
          <p:cNvSpPr/>
          <p:nvPr/>
        </p:nvSpPr>
        <p:spPr>
          <a:xfrm>
            <a:off x="3795661" y="6092313"/>
            <a:ext cx="2715768" cy="704426"/>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|s1|&lt;0.001</a:t>
            </a:r>
            <a:endParaRPr lang="en-US"/>
          </a:p>
        </p:txBody>
      </p:sp>
      <p:sp>
        <p:nvSpPr>
          <p:cNvPr id="12" name="Parallelogram 11"/>
          <p:cNvSpPr/>
          <p:nvPr/>
        </p:nvSpPr>
        <p:spPr>
          <a:xfrm>
            <a:off x="7622425" y="6080398"/>
            <a:ext cx="1384415" cy="704426"/>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Xuất s</a:t>
            </a:r>
            <a:endParaRPr lang="en-US"/>
          </a:p>
        </p:txBody>
      </p:sp>
      <p:cxnSp>
        <p:nvCxnSpPr>
          <p:cNvPr id="14" name="Straight Arrow Connector 13"/>
          <p:cNvCxnSpPr/>
          <p:nvPr/>
        </p:nvCxnSpPr>
        <p:spPr>
          <a:xfrm flipH="1">
            <a:off x="5047488" y="1790213"/>
            <a:ext cx="5473" cy="1236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9" idx="0"/>
          </p:cNvCxnSpPr>
          <p:nvPr/>
        </p:nvCxnSpPr>
        <p:spPr>
          <a:xfrm>
            <a:off x="5153545" y="3641996"/>
            <a:ext cx="15239" cy="4216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9" idx="2"/>
            <a:endCxn id="10" idx="0"/>
          </p:cNvCxnSpPr>
          <p:nvPr/>
        </p:nvCxnSpPr>
        <p:spPr>
          <a:xfrm>
            <a:off x="5168784" y="4724037"/>
            <a:ext cx="0" cy="2624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0" idx="2"/>
            <a:endCxn id="11" idx="0"/>
          </p:cNvCxnSpPr>
          <p:nvPr/>
        </p:nvCxnSpPr>
        <p:spPr>
          <a:xfrm flipH="1">
            <a:off x="5153545" y="5646903"/>
            <a:ext cx="15239" cy="4454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11" idx="3"/>
            <a:endCxn id="12" idx="5"/>
          </p:cNvCxnSpPr>
          <p:nvPr/>
        </p:nvCxnSpPr>
        <p:spPr>
          <a:xfrm flipV="1">
            <a:off x="6511429" y="6432611"/>
            <a:ext cx="1199049" cy="119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2" idx="2"/>
            <a:endCxn id="7" idx="2"/>
          </p:cNvCxnSpPr>
          <p:nvPr/>
        </p:nvCxnSpPr>
        <p:spPr>
          <a:xfrm>
            <a:off x="8918787" y="6432611"/>
            <a:ext cx="150745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11" idx="1"/>
          </p:cNvCxnSpPr>
          <p:nvPr/>
        </p:nvCxnSpPr>
        <p:spPr>
          <a:xfrm rot="10800000">
            <a:off x="2239097" y="3938404"/>
            <a:ext cx="1556565" cy="250612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2273464" y="3916824"/>
            <a:ext cx="28807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2"/>
          <a:stretch>
            <a:fillRect/>
          </a:stretch>
        </p:blipFill>
        <p:spPr>
          <a:xfrm>
            <a:off x="2287295" y="715327"/>
            <a:ext cx="6181725" cy="656274"/>
          </a:xfrm>
          <a:prstGeom prst="rect">
            <a:avLst/>
          </a:prstGeom>
        </p:spPr>
      </p:pic>
      <p:sp>
        <p:nvSpPr>
          <p:cNvPr id="20" name="Parallelogram 19"/>
          <p:cNvSpPr/>
          <p:nvPr/>
        </p:nvSpPr>
        <p:spPr>
          <a:xfrm>
            <a:off x="4210493" y="1913826"/>
            <a:ext cx="2091551" cy="538374"/>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Nhập x theo độ</a:t>
            </a:r>
            <a:endParaRPr lang="en-US"/>
          </a:p>
        </p:txBody>
      </p:sp>
      <p:sp>
        <p:nvSpPr>
          <p:cNvPr id="22" name="Rectangle 21"/>
          <p:cNvSpPr/>
          <p:nvPr/>
        </p:nvSpPr>
        <p:spPr>
          <a:xfrm>
            <a:off x="4349212" y="2583433"/>
            <a:ext cx="1608666"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x=x*Pi/180</a:t>
            </a:r>
            <a:endParaRPr lang="en-US"/>
          </a:p>
        </p:txBody>
      </p:sp>
      <p:cxnSp>
        <p:nvCxnSpPr>
          <p:cNvPr id="37" name="Straight Arrow Connector 36"/>
          <p:cNvCxnSpPr/>
          <p:nvPr/>
        </p:nvCxnSpPr>
        <p:spPr>
          <a:xfrm>
            <a:off x="5029200" y="3015423"/>
            <a:ext cx="18288" cy="1564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5004870" y="2409179"/>
            <a:ext cx="18288" cy="1564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620256" y="6080398"/>
            <a:ext cx="813816" cy="369332"/>
          </a:xfrm>
          <a:prstGeom prst="rect">
            <a:avLst/>
          </a:prstGeom>
          <a:noFill/>
        </p:spPr>
        <p:txBody>
          <a:bodyPr wrap="square" rtlCol="0">
            <a:spAutoFit/>
          </a:bodyPr>
          <a:lstStyle/>
          <a:p>
            <a:r>
              <a:rPr lang="en-US" smtClean="0"/>
              <a:t>T</a:t>
            </a:r>
            <a:endParaRPr lang="en-US"/>
          </a:p>
        </p:txBody>
      </p:sp>
      <p:sp>
        <p:nvSpPr>
          <p:cNvPr id="25" name="TextBox 24"/>
          <p:cNvSpPr txBox="1"/>
          <p:nvPr/>
        </p:nvSpPr>
        <p:spPr>
          <a:xfrm>
            <a:off x="2757732" y="6036278"/>
            <a:ext cx="813816" cy="369332"/>
          </a:xfrm>
          <a:prstGeom prst="rect">
            <a:avLst/>
          </a:prstGeom>
          <a:noFill/>
        </p:spPr>
        <p:txBody>
          <a:bodyPr wrap="square" rtlCol="0">
            <a:spAutoFit/>
          </a:bodyPr>
          <a:lstStyle/>
          <a:p>
            <a:r>
              <a:rPr lang="en-US"/>
              <a:t>F</a:t>
            </a:r>
          </a:p>
        </p:txBody>
      </p:sp>
    </p:spTree>
    <p:extLst>
      <p:ext uri="{BB962C8B-B14F-4D97-AF65-F5344CB8AC3E}">
        <p14:creationId xmlns:p14="http://schemas.microsoft.com/office/powerpoint/2010/main" val="386962554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200">
                <a:solidFill>
                  <a:schemeClr val="tx1"/>
                </a:solidFill>
              </a:rPr>
              <a:t>Sử dụng phương pháp ngôn ngữ tự nhiên để biểu thuật toán sau:</a:t>
            </a:r>
            <a:br>
              <a:rPr lang="en-US" sz="2200">
                <a:solidFill>
                  <a:schemeClr val="tx1"/>
                </a:solidFill>
              </a:rPr>
            </a:br>
            <a:endParaRPr lang="en-US" sz="2200">
              <a:solidFill>
                <a:schemeClr val="tx1"/>
              </a:solidFill>
            </a:endParaRPr>
          </a:p>
        </p:txBody>
      </p:sp>
      <p:sp>
        <p:nvSpPr>
          <p:cNvPr id="3" name="Content Placeholder 2"/>
          <p:cNvSpPr>
            <a:spLocks noGrp="1"/>
          </p:cNvSpPr>
          <p:nvPr>
            <p:ph idx="1"/>
          </p:nvPr>
        </p:nvSpPr>
        <p:spPr>
          <a:xfrm>
            <a:off x="701040" y="1496441"/>
            <a:ext cx="10515600" cy="4351338"/>
          </a:xfrm>
        </p:spPr>
        <p:txBody>
          <a:bodyPr/>
          <a:lstStyle/>
          <a:p>
            <a:endParaRPr lang="en-US"/>
          </a:p>
          <a:p>
            <a:pPr marL="0" indent="0">
              <a:buNone/>
            </a:pPr>
            <a:r>
              <a:rPr lang="en-US"/>
              <a:t>Một tổng công ty có N chi nhánh, mỗi chi nhánh có M mặt hàng, mỗi mặt hàng người ta quản lý tên hàng và giá. Viết các thuật toán sau:</a:t>
            </a:r>
          </a:p>
          <a:p>
            <a:pPr>
              <a:buFontTx/>
              <a:buChar char="-"/>
            </a:pPr>
            <a:r>
              <a:rPr lang="en-US" b="1"/>
              <a:t>Tính trung bình cộng của giá của tổng công ty</a:t>
            </a:r>
          </a:p>
          <a:p>
            <a:pPr>
              <a:buFontTx/>
              <a:buChar char="-"/>
            </a:pPr>
            <a:r>
              <a:rPr lang="en-US" b="1"/>
              <a:t>In ra tên chi nhánh có giá lớn nhất</a:t>
            </a:r>
          </a:p>
          <a:p>
            <a:pPr>
              <a:buFontTx/>
              <a:buChar char="-"/>
            </a:pPr>
            <a:r>
              <a:rPr lang="en-US" b="1"/>
              <a:t>In ra tên chi nhánh có giá bé nhất</a:t>
            </a:r>
          </a:p>
          <a:p>
            <a:pPr>
              <a:buFontTx/>
              <a:buChar char="-"/>
            </a:pPr>
            <a:r>
              <a:rPr lang="en-US" b="1"/>
              <a:t>In ra giá của mặt hàng X nào đó</a:t>
            </a:r>
          </a:p>
          <a:p>
            <a:endParaRPr lang="en-US"/>
          </a:p>
        </p:txBody>
      </p:sp>
    </p:spTree>
    <p:extLst>
      <p:ext uri="{BB962C8B-B14F-4D97-AF65-F5344CB8AC3E}">
        <p14:creationId xmlns:p14="http://schemas.microsoft.com/office/powerpoint/2010/main" val="12915379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60755"/>
          </a:xfrm>
        </p:spPr>
        <p:txBody>
          <a:bodyPr>
            <a:noAutofit/>
          </a:bodyPr>
          <a:lstStyle/>
          <a:p>
            <a:pPr marL="0" indent="0"/>
            <a:r>
              <a:rPr lang="en-US" sz="2000">
                <a:solidFill>
                  <a:schemeClr val="tx1"/>
                </a:solidFill>
              </a:rPr>
              <a:t>Một tổng công ty có N chi nhánh, mỗi chi nhánh có M mặt hàng, mỗi mặt hàng người ta quản lý tên hàng và giá. Viết các thuật toán sau:</a:t>
            </a:r>
            <a:br>
              <a:rPr lang="en-US" sz="2000">
                <a:solidFill>
                  <a:schemeClr val="tx1"/>
                </a:solidFill>
              </a:rPr>
            </a:br>
            <a:r>
              <a:rPr lang="en-US" sz="2000">
                <a:solidFill>
                  <a:schemeClr val="tx1"/>
                </a:solidFill>
              </a:rPr>
              <a:t>Tính trung bình cộng của giá của tổng công ty</a:t>
            </a:r>
            <a:br>
              <a:rPr lang="en-US" sz="2000">
                <a:solidFill>
                  <a:schemeClr val="tx1"/>
                </a:solidFill>
              </a:rPr>
            </a:br>
            <a:r>
              <a:rPr lang="en-US" sz="2000">
                <a:solidFill>
                  <a:schemeClr val="tx1"/>
                </a:solidFill>
              </a:rPr>
              <a:t/>
            </a:r>
            <a:br>
              <a:rPr lang="en-US" sz="2000">
                <a:solidFill>
                  <a:schemeClr val="tx1"/>
                </a:solidFill>
              </a:rPr>
            </a:br>
            <a:endParaRPr lang="en-US" sz="2000">
              <a:solidFill>
                <a:schemeClr val="tx1"/>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03860" y="1170432"/>
                <a:ext cx="11384280" cy="5586984"/>
              </a:xfrm>
            </p:spPr>
            <p:txBody>
              <a:bodyPr/>
              <a:lstStyle/>
              <a:p>
                <a:pPr marL="0" indent="0">
                  <a:buNone/>
                </a:pPr>
                <a:r>
                  <a:rPr lang="en-US" sz="2200" smtClean="0">
                    <a:latin typeface="Times New Roman" panose="02020603050405020304" pitchFamily="18" charset="0"/>
                    <a:cs typeface="Times New Roman" panose="02020603050405020304" pitchFamily="18" charset="0"/>
                  </a:rPr>
                  <a:t>B1:      Nhập vào N chi nhánh: </a:t>
                </a:r>
                <a14:m>
                  <m:oMath xmlns:m="http://schemas.openxmlformats.org/officeDocument/2006/math">
                    <m:r>
                      <a:rPr lang="en-US" sz="2200" i="1">
                        <a:latin typeface="Cambria Math" panose="02040503050406030204" pitchFamily="18" charset="0"/>
                        <a:ea typeface="Cambria Math" panose="02040503050406030204" pitchFamily="18" charset="0"/>
                        <a:cs typeface="Times New Roman" panose="02020603050405020304" pitchFamily="18" charset="0"/>
                      </a:rPr>
                      <m:t>𝐶𝑁</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={1,2,..,</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𝑁</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2200" smtClean="0">
                    <a:latin typeface="Times New Roman" panose="02020603050405020304" pitchFamily="18" charset="0"/>
                    <a:cs typeface="Times New Roman" panose="02020603050405020304" pitchFamily="18" charset="0"/>
                  </a:rPr>
                  <a:t>;</a:t>
                </a:r>
              </a:p>
              <a:p>
                <a:pPr marL="457200" lvl="1" indent="0">
                  <a:buNone/>
                </a:pPr>
                <a:r>
                  <a:rPr lang="en-US" sz="2200">
                    <a:latin typeface="Times New Roman" panose="02020603050405020304" pitchFamily="18" charset="0"/>
                    <a:cs typeface="Times New Roman" panose="02020603050405020304" pitchFamily="18" charset="0"/>
                  </a:rPr>
                  <a:t> </a:t>
                </a:r>
                <a:r>
                  <a:rPr lang="en-US" sz="2200" smtClean="0">
                    <a:latin typeface="Times New Roman" panose="02020603050405020304" pitchFamily="18" charset="0"/>
                    <a:cs typeface="Times New Roman" panose="02020603050405020304" pitchFamily="18" charset="0"/>
                  </a:rPr>
                  <a:t>    Nhập vào M tên hàng và M giá tương ứng của chi nhánh i, </a:t>
                </a:r>
                <a14:m>
                  <m:oMath xmlns:m="http://schemas.openxmlformats.org/officeDocument/2006/math">
                    <m:r>
                      <a:rPr lang="en-US" sz="2200" i="1" smtClean="0">
                        <a:latin typeface="Cambria Math" panose="02040503050406030204" pitchFamily="18" charset="0"/>
                        <a:ea typeface="Cambria Math" panose="02040503050406030204" pitchFamily="18" charset="0"/>
                        <a:cs typeface="Times New Roman" panose="02020603050405020304" pitchFamily="18" charset="0"/>
                      </a:rPr>
                      <m:t>∀</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𝑖</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𝐶𝑁</m:t>
                    </m:r>
                  </m:oMath>
                </a14:m>
                <a:r>
                  <a:rPr lang="en-US" sz="2200" smtClean="0">
                    <a:latin typeface="Times New Roman" panose="02020603050405020304" pitchFamily="18" charset="0"/>
                    <a:cs typeface="Times New Roman" panose="02020603050405020304" pitchFamily="18" charset="0"/>
                  </a:rPr>
                  <a:t>: </a:t>
                </a:r>
              </a:p>
              <a:p>
                <a:pPr marL="914400" lvl="2" indent="0">
                  <a:buNone/>
                </a:pPr>
                <a:r>
                  <a:rPr lang="en-US" sz="1800" smtClean="0">
                    <a:latin typeface="Times New Roman" panose="02020603050405020304" pitchFamily="18" charset="0"/>
                    <a:cs typeface="Times New Roman" panose="02020603050405020304" pitchFamily="18" charset="0"/>
                  </a:rPr>
                  <a:t>     Th</a:t>
                </a:r>
                <a:r>
                  <a:rPr lang="en-US" sz="1800" baseline="-25000" smtClean="0">
                    <a:latin typeface="Times New Roman" panose="02020603050405020304" pitchFamily="18" charset="0"/>
                    <a:cs typeface="Times New Roman" panose="02020603050405020304" pitchFamily="18" charset="0"/>
                  </a:rPr>
                  <a:t>i</a:t>
                </a:r>
                <a:r>
                  <a:rPr lang="en-US" sz="1800" smtClean="0">
                    <a:latin typeface="Times New Roman" panose="02020603050405020304" pitchFamily="18" charset="0"/>
                    <a:cs typeface="Times New Roman" panose="02020603050405020304" pitchFamily="18" charset="0"/>
                  </a:rPr>
                  <a:t>={th</a:t>
                </a:r>
                <a:r>
                  <a:rPr lang="en-US" sz="1800" baseline="-25000" smtClean="0">
                    <a:latin typeface="Times New Roman" panose="02020603050405020304" pitchFamily="18" charset="0"/>
                    <a:cs typeface="Times New Roman" panose="02020603050405020304" pitchFamily="18" charset="0"/>
                  </a:rPr>
                  <a:t>i1</a:t>
                </a:r>
                <a:r>
                  <a:rPr lang="en-US" sz="1800" smtClean="0">
                    <a:latin typeface="Times New Roman" panose="02020603050405020304" pitchFamily="18" charset="0"/>
                    <a:cs typeface="Times New Roman" panose="02020603050405020304" pitchFamily="18" charset="0"/>
                  </a:rPr>
                  <a:t>,th</a:t>
                </a:r>
                <a:r>
                  <a:rPr lang="en-US" sz="1800" baseline="-25000" smtClean="0">
                    <a:latin typeface="Times New Roman" panose="02020603050405020304" pitchFamily="18" charset="0"/>
                    <a:cs typeface="Times New Roman" panose="02020603050405020304" pitchFamily="18" charset="0"/>
                  </a:rPr>
                  <a:t>i2</a:t>
                </a:r>
                <a:r>
                  <a:rPr lang="en-US" sz="1800" smtClean="0">
                    <a:latin typeface="Times New Roman" panose="02020603050405020304" pitchFamily="18" charset="0"/>
                    <a:cs typeface="Times New Roman" panose="02020603050405020304" pitchFamily="18" charset="0"/>
                  </a:rPr>
                  <a:t>,..,th</a:t>
                </a:r>
                <a:r>
                  <a:rPr lang="en-US" sz="1800" baseline="-25000" smtClean="0">
                    <a:latin typeface="Times New Roman" panose="02020603050405020304" pitchFamily="18" charset="0"/>
                    <a:cs typeface="Times New Roman" panose="02020603050405020304" pitchFamily="18" charset="0"/>
                  </a:rPr>
                  <a:t>iM</a:t>
                </a:r>
                <a:r>
                  <a:rPr lang="en-US" sz="1800" smtClean="0">
                    <a:latin typeface="Times New Roman" panose="02020603050405020304" pitchFamily="18" charset="0"/>
                    <a:cs typeface="Times New Roman" panose="02020603050405020304" pitchFamily="18" charset="0"/>
                  </a:rPr>
                  <a:t>}, </a:t>
                </a:r>
                <a14:m>
                  <m:oMath xmlns:m="http://schemas.openxmlformats.org/officeDocument/2006/math">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𝑖</m:t>
                    </m:r>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𝐶𝑁</m:t>
                    </m:r>
                  </m:oMath>
                </a14:m>
                <a:endParaRPr lang="en-US" sz="1800" smtClean="0">
                  <a:latin typeface="Times New Roman" panose="02020603050405020304" pitchFamily="18" charset="0"/>
                  <a:cs typeface="Times New Roman" panose="02020603050405020304" pitchFamily="18" charset="0"/>
                </a:endParaRPr>
              </a:p>
              <a:p>
                <a:pPr marL="914400" lvl="2" indent="0">
                  <a:buNone/>
                </a:pPr>
                <a:r>
                  <a:rPr lang="en-US" sz="1800" smtClean="0">
                    <a:latin typeface="Times New Roman" panose="02020603050405020304" pitchFamily="18" charset="0"/>
                    <a:cs typeface="Times New Roman" panose="02020603050405020304" pitchFamily="18" charset="0"/>
                  </a:rPr>
                  <a:t>     G</a:t>
                </a:r>
                <a:r>
                  <a:rPr lang="en-US" sz="1800" baseline="-25000" smtClean="0">
                    <a:latin typeface="Times New Roman" panose="02020603050405020304" pitchFamily="18" charset="0"/>
                    <a:cs typeface="Times New Roman" panose="02020603050405020304" pitchFamily="18" charset="0"/>
                  </a:rPr>
                  <a:t>i</a:t>
                </a:r>
                <a:r>
                  <a:rPr lang="en-US" sz="1800" smtClean="0">
                    <a:latin typeface="Times New Roman" panose="02020603050405020304" pitchFamily="18" charset="0"/>
                    <a:cs typeface="Times New Roman" panose="02020603050405020304" pitchFamily="18" charset="0"/>
                  </a:rPr>
                  <a:t>={g</a:t>
                </a:r>
                <a:r>
                  <a:rPr lang="en-US" sz="1800" baseline="-25000" smtClean="0">
                    <a:latin typeface="Times New Roman" panose="02020603050405020304" pitchFamily="18" charset="0"/>
                    <a:cs typeface="Times New Roman" panose="02020603050405020304" pitchFamily="18" charset="0"/>
                  </a:rPr>
                  <a:t>i1</a:t>
                </a:r>
                <a:r>
                  <a:rPr lang="en-US" sz="1800" smtClean="0">
                    <a:latin typeface="Times New Roman" panose="02020603050405020304" pitchFamily="18" charset="0"/>
                    <a:cs typeface="Times New Roman" panose="02020603050405020304" pitchFamily="18" charset="0"/>
                  </a:rPr>
                  <a:t>,g</a:t>
                </a:r>
                <a:r>
                  <a:rPr lang="en-US" sz="1800" baseline="-25000" smtClean="0">
                    <a:latin typeface="Times New Roman" panose="02020603050405020304" pitchFamily="18" charset="0"/>
                    <a:cs typeface="Times New Roman" panose="02020603050405020304" pitchFamily="18" charset="0"/>
                  </a:rPr>
                  <a:t>i2</a:t>
                </a:r>
                <a:r>
                  <a:rPr lang="en-US" sz="1800" smtClean="0">
                    <a:latin typeface="Times New Roman" panose="02020603050405020304" pitchFamily="18" charset="0"/>
                    <a:cs typeface="Times New Roman" panose="02020603050405020304" pitchFamily="18" charset="0"/>
                  </a:rPr>
                  <a:t>,..,g</a:t>
                </a:r>
                <a:r>
                  <a:rPr lang="en-US" sz="1800" baseline="-25000" smtClean="0">
                    <a:latin typeface="Times New Roman" panose="02020603050405020304" pitchFamily="18" charset="0"/>
                    <a:cs typeface="Times New Roman" panose="02020603050405020304" pitchFamily="18" charset="0"/>
                  </a:rPr>
                  <a:t>iM</a:t>
                </a:r>
                <a:r>
                  <a:rPr lang="en-US" sz="1800">
                    <a:latin typeface="Times New Roman" panose="02020603050405020304" pitchFamily="18" charset="0"/>
                    <a:cs typeface="Times New Roman" panose="02020603050405020304" pitchFamily="18" charset="0"/>
                  </a:rPr>
                  <a:t>}, </a:t>
                </a:r>
                <a14:m>
                  <m:oMath xmlns:m="http://schemas.openxmlformats.org/officeDocument/2006/math">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𝑖</m:t>
                    </m:r>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𝐶𝑁</m:t>
                    </m:r>
                  </m:oMath>
                </a14:m>
                <a:endParaRPr lang="en-US" sz="1800" smtClean="0">
                  <a:latin typeface="Times New Roman" panose="02020603050405020304" pitchFamily="18" charset="0"/>
                  <a:ea typeface="Cambria Math" panose="02040503050406030204" pitchFamily="18" charset="0"/>
                  <a:cs typeface="Times New Roman" panose="02020603050405020304" pitchFamily="18" charset="0"/>
                </a:endParaRPr>
              </a:p>
              <a:p>
                <a:pPr marL="0" lvl="1" indent="0">
                  <a:buNone/>
                </a:pPr>
                <a:r>
                  <a:rPr lang="en-US" sz="2200" smtClean="0">
                    <a:latin typeface="Times New Roman" panose="02020603050405020304" pitchFamily="18" charset="0"/>
                    <a:cs typeface="Times New Roman" panose="02020603050405020304" pitchFamily="18" charset="0"/>
                  </a:rPr>
                  <a:t>B2: tbc=0,dem=0; </a:t>
                </a:r>
              </a:p>
              <a:p>
                <a:pPr marL="0" lvl="1" indent="0">
                  <a:buNone/>
                </a:pPr>
                <a:r>
                  <a:rPr lang="en-US" sz="2200" smtClean="0">
                    <a:latin typeface="Times New Roman" panose="02020603050405020304" pitchFamily="18" charset="0"/>
                    <a:cs typeface="Times New Roman" panose="02020603050405020304" pitchFamily="18" charset="0"/>
                  </a:rPr>
                  <a:t>B3: Duyệt qua N chi nhánh: i=1,…,N;</a:t>
                </a:r>
              </a:p>
              <a:p>
                <a:pPr marL="0" lvl="1" indent="0">
                  <a:buNone/>
                </a:pPr>
                <a:r>
                  <a:rPr lang="en-US" sz="2200">
                    <a:latin typeface="Times New Roman" panose="02020603050405020304" pitchFamily="18" charset="0"/>
                    <a:cs typeface="Times New Roman" panose="02020603050405020304" pitchFamily="18" charset="0"/>
                  </a:rPr>
                  <a:t>	</a:t>
                </a:r>
                <a:r>
                  <a:rPr lang="en-US" sz="2200" smtClean="0">
                    <a:latin typeface="Times New Roman" panose="02020603050405020304" pitchFamily="18" charset="0"/>
                    <a:cs typeface="Times New Roman" panose="02020603050405020304" pitchFamily="18" charset="0"/>
                  </a:rPr>
                  <a:t>- s:=0;</a:t>
                </a:r>
              </a:p>
              <a:p>
                <a:pPr marL="914400" lvl="3" indent="0">
                  <a:buNone/>
                </a:pPr>
                <a:r>
                  <a:rPr lang="en-US" sz="2200" smtClean="0">
                    <a:latin typeface="Times New Roman" panose="02020603050405020304" pitchFamily="18" charset="0"/>
                    <a:ea typeface="Cambria Math" panose="02040503050406030204" pitchFamily="18" charset="0"/>
                    <a:cs typeface="Times New Roman" panose="02020603050405020304" pitchFamily="18" charset="0"/>
                  </a:rPr>
                  <a:t>- </a:t>
                </a:r>
                <a14:m>
                  <m:oMath xmlns:m="http://schemas.openxmlformats.org/officeDocument/2006/math">
                    <m:r>
                      <a:rPr lang="en-US" sz="2200" i="1">
                        <a:latin typeface="Cambria Math" panose="02040503050406030204" pitchFamily="18" charset="0"/>
                        <a:ea typeface="Cambria Math" panose="02040503050406030204" pitchFamily="18" charset="0"/>
                        <a:cs typeface="Times New Roman" panose="02020603050405020304" pitchFamily="18" charset="0"/>
                      </a:rPr>
                      <m:t>∀</m:t>
                    </m:r>
                    <m:r>
                      <a:rPr lang="en-US" sz="2200" i="1">
                        <a:latin typeface="Cambria Math" panose="02040503050406030204" pitchFamily="18" charset="0"/>
                        <a:ea typeface="Cambria Math" panose="02040503050406030204" pitchFamily="18" charset="0"/>
                        <a:cs typeface="Times New Roman" panose="02020603050405020304" pitchFamily="18" charset="0"/>
                      </a:rPr>
                      <m:t>𝑖</m:t>
                    </m:r>
                    <m:r>
                      <a:rPr lang="en-US" sz="2200" i="1">
                        <a:latin typeface="Cambria Math" panose="02040503050406030204" pitchFamily="18" charset="0"/>
                        <a:ea typeface="Cambria Math" panose="02040503050406030204" pitchFamily="18" charset="0"/>
                        <a:cs typeface="Times New Roman" panose="02020603050405020304" pitchFamily="18" charset="0"/>
                      </a:rPr>
                      <m:t>∈</m:t>
                    </m:r>
                    <m:r>
                      <a:rPr lang="en-US" sz="2200" i="1">
                        <a:latin typeface="Cambria Math" panose="02040503050406030204" pitchFamily="18" charset="0"/>
                        <a:ea typeface="Cambria Math" panose="02040503050406030204" pitchFamily="18" charset="0"/>
                        <a:cs typeface="Times New Roman" panose="02020603050405020304" pitchFamily="18" charset="0"/>
                      </a:rPr>
                      <m:t>𝐶𝑁</m:t>
                    </m:r>
                  </m:oMath>
                </a14:m>
                <a:r>
                  <a:rPr lang="en-US" sz="2200" smtClean="0">
                    <a:latin typeface="Times New Roman" panose="02020603050405020304" pitchFamily="18" charset="0"/>
                    <a:ea typeface="Cambria Math" panose="02040503050406030204" pitchFamily="18" charset="0"/>
                    <a:cs typeface="Times New Roman" panose="02020603050405020304" pitchFamily="18" charset="0"/>
                  </a:rPr>
                  <a:t>, duyệt qua M giá: j=1,..,M;</a:t>
                </a:r>
              </a:p>
              <a:p>
                <a:pPr marL="914400" lvl="3" indent="0">
                  <a:buNone/>
                </a:pPr>
                <a:r>
                  <a:rPr lang="en-US" sz="2200" smtClean="0">
                    <a:latin typeface="Times New Roman" panose="02020603050405020304" pitchFamily="18" charset="0"/>
                    <a:ea typeface="Cambria Math" panose="02040503050406030204" pitchFamily="18" charset="0"/>
                    <a:cs typeface="Times New Roman" panose="02020603050405020304" pitchFamily="18" charset="0"/>
                  </a:rPr>
                  <a:t>	s:=s+g</a:t>
                </a:r>
                <a:r>
                  <a:rPr lang="en-US" sz="2200" baseline="-25000" smtClean="0">
                    <a:latin typeface="Times New Roman" panose="02020603050405020304" pitchFamily="18" charset="0"/>
                    <a:ea typeface="Cambria Math" panose="02040503050406030204" pitchFamily="18" charset="0"/>
                    <a:cs typeface="Times New Roman" panose="02020603050405020304" pitchFamily="18" charset="0"/>
                  </a:rPr>
                  <a:t>ij;</a:t>
                </a:r>
              </a:p>
              <a:p>
                <a:pPr marL="914400" lvl="3" indent="0">
                  <a:buNone/>
                </a:pPr>
                <a:r>
                  <a:rPr lang="en-US" sz="2200" baseline="-25000">
                    <a:latin typeface="Times New Roman" panose="02020603050405020304" pitchFamily="18" charset="0"/>
                    <a:ea typeface="Cambria Math" panose="02040503050406030204" pitchFamily="18" charset="0"/>
                    <a:cs typeface="Times New Roman" panose="02020603050405020304" pitchFamily="18" charset="0"/>
                  </a:rPr>
                  <a:t>	</a:t>
                </a:r>
                <a:r>
                  <a:rPr lang="en-US" sz="2200" baseline="-25000" smtClean="0">
                    <a:latin typeface="Times New Roman" panose="02020603050405020304" pitchFamily="18" charset="0"/>
                    <a:ea typeface="Cambria Math" panose="02040503050406030204" pitchFamily="18" charset="0"/>
                    <a:cs typeface="Times New Roman" panose="02020603050405020304" pitchFamily="18" charset="0"/>
                  </a:rPr>
                  <a:t>dem=dem+1;</a:t>
                </a:r>
              </a:p>
              <a:p>
                <a:pPr marL="914400" lvl="3" indent="0">
                  <a:buNone/>
                </a:pPr>
                <a:r>
                  <a:rPr lang="en-US" sz="2200" smtClean="0">
                    <a:latin typeface="Times New Roman" panose="02020603050405020304" pitchFamily="18" charset="0"/>
                    <a:ea typeface="Cambria Math" panose="02040503050406030204" pitchFamily="18" charset="0"/>
                    <a:cs typeface="Times New Roman" panose="02020603050405020304" pitchFamily="18" charset="0"/>
                  </a:rPr>
                  <a:t> </a:t>
                </a:r>
                <a:endParaRPr lang="en-US" sz="2200" baseline="-25000">
                  <a:latin typeface="Times New Roman" panose="02020603050405020304" pitchFamily="18" charset="0"/>
                  <a:ea typeface="Cambria Math" panose="02040503050406030204" pitchFamily="18" charset="0"/>
                  <a:cs typeface="Times New Roman" panose="02020603050405020304" pitchFamily="18" charset="0"/>
                </a:endParaRPr>
              </a:p>
              <a:p>
                <a:pPr marL="0" lvl="1" indent="0">
                  <a:buNone/>
                </a:pPr>
                <a:r>
                  <a:rPr lang="en-US" sz="2200" smtClean="0">
                    <a:latin typeface="Times New Roman" panose="02020603050405020304" pitchFamily="18" charset="0"/>
                    <a:cs typeface="Times New Roman" panose="02020603050405020304" pitchFamily="18" charset="0"/>
                  </a:rPr>
                  <a:t>B4: In ra Trung bình cộng của giá: s/N</a:t>
                </a:r>
              </a:p>
              <a:p>
                <a:pPr marL="0" lvl="1" indent="0">
                  <a:buNone/>
                </a:pPr>
                <a:r>
                  <a:rPr lang="en-US" sz="2200" smtClean="0">
                    <a:latin typeface="Times New Roman" panose="02020603050405020304" pitchFamily="18" charset="0"/>
                    <a:cs typeface="Times New Roman" panose="02020603050405020304" pitchFamily="18" charset="0"/>
                  </a:rPr>
                  <a:t>B5: Kết thúc</a:t>
                </a:r>
                <a:endParaRPr lang="en-US" sz="2200">
                  <a:latin typeface="Times New Roman" panose="02020603050405020304" pitchFamily="18" charset="0"/>
                  <a:cs typeface="Times New Roman" panose="02020603050405020304" pitchFamily="18" charset="0"/>
                </a:endParaRPr>
              </a:p>
              <a:p>
                <a:pPr marL="457200" lvl="1" indent="0">
                  <a:buNone/>
                </a:pPr>
                <a:endParaRPr lang="en-US">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03860" y="1170432"/>
                <a:ext cx="11384280" cy="5586984"/>
              </a:xfrm>
              <a:blipFill>
                <a:blip r:embed="rId2"/>
                <a:stretch>
                  <a:fillRect l="-696" t="-1309"/>
                </a:stretch>
              </a:blipFill>
            </p:spPr>
            <p:txBody>
              <a:bodyPr/>
              <a:lstStyle/>
              <a:p>
                <a:r>
                  <a:rPr lang="en-US">
                    <a:noFill/>
                  </a:rPr>
                  <a:t> </a:t>
                </a:r>
              </a:p>
            </p:txBody>
          </p:sp>
        </mc:Fallback>
      </mc:AlternateContent>
    </p:spTree>
    <p:extLst>
      <p:ext uri="{BB962C8B-B14F-4D97-AF65-F5344CB8AC3E}">
        <p14:creationId xmlns:p14="http://schemas.microsoft.com/office/powerpoint/2010/main" val="26939004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60755"/>
          </a:xfrm>
        </p:spPr>
        <p:txBody>
          <a:bodyPr>
            <a:noAutofit/>
          </a:bodyPr>
          <a:lstStyle/>
          <a:p>
            <a:r>
              <a:rPr lang="en-US" sz="2000">
                <a:solidFill>
                  <a:schemeClr val="tx1"/>
                </a:solidFill>
              </a:rPr>
              <a:t>Một tổng công ty có N chi nhánh, mỗi chi nhánh có M mặt hàng, mỗi mặt hàng người ta quản lý tên hàng và giá. Viết các thuật toán sau:</a:t>
            </a:r>
            <a:br>
              <a:rPr lang="en-US" sz="2000">
                <a:solidFill>
                  <a:schemeClr val="tx1"/>
                </a:solidFill>
              </a:rPr>
            </a:br>
            <a:r>
              <a:rPr lang="en-US" sz="2000"/>
              <a:t>In ra tên chi </a:t>
            </a:r>
            <a:r>
              <a:rPr lang="en-US" sz="2000" smtClean="0"/>
              <a:t>nhánh và tên hàng </a:t>
            </a:r>
            <a:r>
              <a:rPr lang="en-US" sz="2000"/>
              <a:t>có giá lớn nhất</a:t>
            </a:r>
            <a:br>
              <a:rPr lang="en-US" sz="2000"/>
            </a:br>
            <a:r>
              <a:rPr lang="en-US" sz="2000">
                <a:solidFill>
                  <a:schemeClr val="tx1"/>
                </a:solidFill>
              </a:rPr>
              <a:t/>
            </a:r>
            <a:br>
              <a:rPr lang="en-US" sz="2000">
                <a:solidFill>
                  <a:schemeClr val="tx1"/>
                </a:solidFill>
              </a:rPr>
            </a:br>
            <a:r>
              <a:rPr lang="en-US" sz="2000">
                <a:solidFill>
                  <a:schemeClr val="tx1"/>
                </a:solidFill>
              </a:rPr>
              <a:t/>
            </a:r>
            <a:br>
              <a:rPr lang="en-US" sz="2000">
                <a:solidFill>
                  <a:schemeClr val="tx1"/>
                </a:solidFill>
              </a:rPr>
            </a:br>
            <a:endParaRPr lang="en-US" sz="2000">
              <a:solidFill>
                <a:schemeClr val="tx1"/>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84048" y="1060704"/>
                <a:ext cx="11384280" cy="5586984"/>
              </a:xfrm>
            </p:spPr>
            <p:txBody>
              <a:bodyPr/>
              <a:lstStyle/>
              <a:p>
                <a:pPr marL="0" indent="0">
                  <a:buNone/>
                </a:pPr>
                <a:r>
                  <a:rPr lang="en-US" sz="2200" smtClean="0">
                    <a:latin typeface="Times New Roman" panose="02020603050405020304" pitchFamily="18" charset="0"/>
                    <a:cs typeface="Times New Roman" panose="02020603050405020304" pitchFamily="18" charset="0"/>
                  </a:rPr>
                  <a:t>B1:      Nhập vào N chi nhánh: </a:t>
                </a:r>
                <a14:m>
                  <m:oMath xmlns:m="http://schemas.openxmlformats.org/officeDocument/2006/math">
                    <m:r>
                      <a:rPr lang="en-US" sz="2200" i="1">
                        <a:latin typeface="Cambria Math" panose="02040503050406030204" pitchFamily="18" charset="0"/>
                        <a:ea typeface="Cambria Math" panose="02040503050406030204" pitchFamily="18" charset="0"/>
                        <a:cs typeface="Times New Roman" panose="02020603050405020304" pitchFamily="18" charset="0"/>
                      </a:rPr>
                      <m:t>𝐶𝑁</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={1,2,..,</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𝑁</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2200" smtClean="0">
                    <a:latin typeface="Times New Roman" panose="02020603050405020304" pitchFamily="18" charset="0"/>
                    <a:cs typeface="Times New Roman" panose="02020603050405020304" pitchFamily="18" charset="0"/>
                  </a:rPr>
                  <a:t>;</a:t>
                </a:r>
              </a:p>
              <a:p>
                <a:pPr marL="457200" lvl="1" indent="0">
                  <a:buNone/>
                </a:pPr>
                <a:r>
                  <a:rPr lang="en-US" sz="2200">
                    <a:latin typeface="Times New Roman" panose="02020603050405020304" pitchFamily="18" charset="0"/>
                    <a:cs typeface="Times New Roman" panose="02020603050405020304" pitchFamily="18" charset="0"/>
                  </a:rPr>
                  <a:t> </a:t>
                </a:r>
                <a:r>
                  <a:rPr lang="en-US" sz="2200" smtClean="0">
                    <a:latin typeface="Times New Roman" panose="02020603050405020304" pitchFamily="18" charset="0"/>
                    <a:cs typeface="Times New Roman" panose="02020603050405020304" pitchFamily="18" charset="0"/>
                  </a:rPr>
                  <a:t>    Nhập vào M tên hàng và M giá tương ứng của chi nhánh i, </a:t>
                </a:r>
                <a14:m>
                  <m:oMath xmlns:m="http://schemas.openxmlformats.org/officeDocument/2006/math">
                    <m:r>
                      <a:rPr lang="en-US" sz="2200" i="1" smtClean="0">
                        <a:latin typeface="Cambria Math" panose="02040503050406030204" pitchFamily="18" charset="0"/>
                        <a:ea typeface="Cambria Math" panose="02040503050406030204" pitchFamily="18" charset="0"/>
                        <a:cs typeface="Times New Roman" panose="02020603050405020304" pitchFamily="18" charset="0"/>
                      </a:rPr>
                      <m:t>∀</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𝑖</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𝐶𝑁</m:t>
                    </m:r>
                  </m:oMath>
                </a14:m>
                <a:r>
                  <a:rPr lang="en-US" sz="2200" smtClean="0">
                    <a:latin typeface="Times New Roman" panose="02020603050405020304" pitchFamily="18" charset="0"/>
                    <a:cs typeface="Times New Roman" panose="02020603050405020304" pitchFamily="18" charset="0"/>
                  </a:rPr>
                  <a:t>: </a:t>
                </a:r>
              </a:p>
              <a:p>
                <a:pPr marL="914400" lvl="2" indent="0">
                  <a:buNone/>
                </a:pPr>
                <a:r>
                  <a:rPr lang="en-US" sz="1800" smtClean="0">
                    <a:latin typeface="Times New Roman" panose="02020603050405020304" pitchFamily="18" charset="0"/>
                    <a:cs typeface="Times New Roman" panose="02020603050405020304" pitchFamily="18" charset="0"/>
                  </a:rPr>
                  <a:t>     Th</a:t>
                </a:r>
                <a:r>
                  <a:rPr lang="en-US" sz="1800" baseline="-25000" smtClean="0">
                    <a:latin typeface="Times New Roman" panose="02020603050405020304" pitchFamily="18" charset="0"/>
                    <a:cs typeface="Times New Roman" panose="02020603050405020304" pitchFamily="18" charset="0"/>
                  </a:rPr>
                  <a:t>i</a:t>
                </a:r>
                <a:r>
                  <a:rPr lang="en-US" sz="1800" smtClean="0">
                    <a:latin typeface="Times New Roman" panose="02020603050405020304" pitchFamily="18" charset="0"/>
                    <a:cs typeface="Times New Roman" panose="02020603050405020304" pitchFamily="18" charset="0"/>
                  </a:rPr>
                  <a:t>={th</a:t>
                </a:r>
                <a:r>
                  <a:rPr lang="en-US" sz="1800" baseline="-25000" smtClean="0">
                    <a:latin typeface="Times New Roman" panose="02020603050405020304" pitchFamily="18" charset="0"/>
                    <a:cs typeface="Times New Roman" panose="02020603050405020304" pitchFamily="18" charset="0"/>
                  </a:rPr>
                  <a:t>i1</a:t>
                </a:r>
                <a:r>
                  <a:rPr lang="en-US" sz="1800" smtClean="0">
                    <a:latin typeface="Times New Roman" panose="02020603050405020304" pitchFamily="18" charset="0"/>
                    <a:cs typeface="Times New Roman" panose="02020603050405020304" pitchFamily="18" charset="0"/>
                  </a:rPr>
                  <a:t>,th</a:t>
                </a:r>
                <a:r>
                  <a:rPr lang="en-US" sz="1800" baseline="-25000" smtClean="0">
                    <a:latin typeface="Times New Roman" panose="02020603050405020304" pitchFamily="18" charset="0"/>
                    <a:cs typeface="Times New Roman" panose="02020603050405020304" pitchFamily="18" charset="0"/>
                  </a:rPr>
                  <a:t>i2</a:t>
                </a:r>
                <a:r>
                  <a:rPr lang="en-US" sz="1800" smtClean="0">
                    <a:latin typeface="Times New Roman" panose="02020603050405020304" pitchFamily="18" charset="0"/>
                    <a:cs typeface="Times New Roman" panose="02020603050405020304" pitchFamily="18" charset="0"/>
                  </a:rPr>
                  <a:t>,..,th</a:t>
                </a:r>
                <a:r>
                  <a:rPr lang="en-US" sz="1800" baseline="-25000" smtClean="0">
                    <a:latin typeface="Times New Roman" panose="02020603050405020304" pitchFamily="18" charset="0"/>
                    <a:cs typeface="Times New Roman" panose="02020603050405020304" pitchFamily="18" charset="0"/>
                  </a:rPr>
                  <a:t>iM</a:t>
                </a:r>
                <a:r>
                  <a:rPr lang="en-US" sz="1800" smtClean="0">
                    <a:latin typeface="Times New Roman" panose="02020603050405020304" pitchFamily="18" charset="0"/>
                    <a:cs typeface="Times New Roman" panose="02020603050405020304" pitchFamily="18" charset="0"/>
                  </a:rPr>
                  <a:t>}, </a:t>
                </a:r>
                <a14:m>
                  <m:oMath xmlns:m="http://schemas.openxmlformats.org/officeDocument/2006/math">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𝑖</m:t>
                    </m:r>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𝐶𝑁</m:t>
                    </m:r>
                  </m:oMath>
                </a14:m>
                <a:endParaRPr lang="en-US" sz="1800" smtClean="0">
                  <a:latin typeface="Times New Roman" panose="02020603050405020304" pitchFamily="18" charset="0"/>
                  <a:cs typeface="Times New Roman" panose="02020603050405020304" pitchFamily="18" charset="0"/>
                </a:endParaRPr>
              </a:p>
              <a:p>
                <a:pPr marL="914400" lvl="2" indent="0">
                  <a:buNone/>
                </a:pPr>
                <a:r>
                  <a:rPr lang="en-US" sz="1800" smtClean="0">
                    <a:latin typeface="Times New Roman" panose="02020603050405020304" pitchFamily="18" charset="0"/>
                    <a:cs typeface="Times New Roman" panose="02020603050405020304" pitchFamily="18" charset="0"/>
                  </a:rPr>
                  <a:t>     G</a:t>
                </a:r>
                <a:r>
                  <a:rPr lang="en-US" sz="1800" baseline="-25000" smtClean="0">
                    <a:latin typeface="Times New Roman" panose="02020603050405020304" pitchFamily="18" charset="0"/>
                    <a:cs typeface="Times New Roman" panose="02020603050405020304" pitchFamily="18" charset="0"/>
                  </a:rPr>
                  <a:t>i</a:t>
                </a:r>
                <a:r>
                  <a:rPr lang="en-US" sz="1800" smtClean="0">
                    <a:latin typeface="Times New Roman" panose="02020603050405020304" pitchFamily="18" charset="0"/>
                    <a:cs typeface="Times New Roman" panose="02020603050405020304" pitchFamily="18" charset="0"/>
                  </a:rPr>
                  <a:t>={g</a:t>
                </a:r>
                <a:r>
                  <a:rPr lang="en-US" sz="1800" baseline="-25000" smtClean="0">
                    <a:latin typeface="Times New Roman" panose="02020603050405020304" pitchFamily="18" charset="0"/>
                    <a:cs typeface="Times New Roman" panose="02020603050405020304" pitchFamily="18" charset="0"/>
                  </a:rPr>
                  <a:t>i1</a:t>
                </a:r>
                <a:r>
                  <a:rPr lang="en-US" sz="1800" smtClean="0">
                    <a:latin typeface="Times New Roman" panose="02020603050405020304" pitchFamily="18" charset="0"/>
                    <a:cs typeface="Times New Roman" panose="02020603050405020304" pitchFamily="18" charset="0"/>
                  </a:rPr>
                  <a:t>,g</a:t>
                </a:r>
                <a:r>
                  <a:rPr lang="en-US" sz="1800" baseline="-25000" smtClean="0">
                    <a:latin typeface="Times New Roman" panose="02020603050405020304" pitchFamily="18" charset="0"/>
                    <a:cs typeface="Times New Roman" panose="02020603050405020304" pitchFamily="18" charset="0"/>
                  </a:rPr>
                  <a:t>i2</a:t>
                </a:r>
                <a:r>
                  <a:rPr lang="en-US" sz="1800" smtClean="0">
                    <a:latin typeface="Times New Roman" panose="02020603050405020304" pitchFamily="18" charset="0"/>
                    <a:cs typeface="Times New Roman" panose="02020603050405020304" pitchFamily="18" charset="0"/>
                  </a:rPr>
                  <a:t>,..,g</a:t>
                </a:r>
                <a:r>
                  <a:rPr lang="en-US" sz="1800" baseline="-25000" smtClean="0">
                    <a:latin typeface="Times New Roman" panose="02020603050405020304" pitchFamily="18" charset="0"/>
                    <a:cs typeface="Times New Roman" panose="02020603050405020304" pitchFamily="18" charset="0"/>
                  </a:rPr>
                  <a:t>iM</a:t>
                </a:r>
                <a:r>
                  <a:rPr lang="en-US" sz="1800">
                    <a:latin typeface="Times New Roman" panose="02020603050405020304" pitchFamily="18" charset="0"/>
                    <a:cs typeface="Times New Roman" panose="02020603050405020304" pitchFamily="18" charset="0"/>
                  </a:rPr>
                  <a:t>}, </a:t>
                </a:r>
                <a14:m>
                  <m:oMath xmlns:m="http://schemas.openxmlformats.org/officeDocument/2006/math">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𝑖</m:t>
                    </m:r>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𝐶𝑁</m:t>
                    </m:r>
                  </m:oMath>
                </a14:m>
                <a:endParaRPr lang="en-US" sz="1800" smtClean="0">
                  <a:latin typeface="Times New Roman" panose="02020603050405020304" pitchFamily="18" charset="0"/>
                  <a:ea typeface="Cambria Math" panose="02040503050406030204" pitchFamily="18" charset="0"/>
                  <a:cs typeface="Times New Roman" panose="02020603050405020304" pitchFamily="18" charset="0"/>
                </a:endParaRPr>
              </a:p>
              <a:p>
                <a:pPr marL="0" lvl="1" indent="0">
                  <a:buNone/>
                </a:pPr>
                <a:r>
                  <a:rPr lang="en-US" sz="2200" smtClean="0">
                    <a:latin typeface="Times New Roman" panose="02020603050405020304" pitchFamily="18" charset="0"/>
                    <a:cs typeface="Times New Roman" panose="02020603050405020304" pitchFamily="18" charset="0"/>
                  </a:rPr>
                  <a:t>B2: LuuCN=1;LuuTh=Th</a:t>
                </a:r>
                <a:r>
                  <a:rPr lang="en-US" sz="2200" baseline="-25000" smtClean="0">
                    <a:latin typeface="Times New Roman" panose="02020603050405020304" pitchFamily="18" charset="0"/>
                    <a:cs typeface="Times New Roman" panose="02020603050405020304" pitchFamily="18" charset="0"/>
                  </a:rPr>
                  <a:t>11</a:t>
                </a:r>
                <a:r>
                  <a:rPr lang="en-US" sz="2200" smtClean="0">
                    <a:latin typeface="Times New Roman" panose="02020603050405020304" pitchFamily="18" charset="0"/>
                    <a:cs typeface="Times New Roman" panose="02020603050405020304" pitchFamily="18" charset="0"/>
                  </a:rPr>
                  <a:t>; max=g</a:t>
                </a:r>
                <a:r>
                  <a:rPr lang="en-US" sz="2200" baseline="-25000" smtClean="0">
                    <a:latin typeface="Times New Roman" panose="02020603050405020304" pitchFamily="18" charset="0"/>
                    <a:cs typeface="Times New Roman" panose="02020603050405020304" pitchFamily="18" charset="0"/>
                  </a:rPr>
                  <a:t>11</a:t>
                </a:r>
              </a:p>
              <a:p>
                <a:pPr marL="0" lvl="1" indent="0">
                  <a:buNone/>
                </a:pPr>
                <a:r>
                  <a:rPr lang="en-US" sz="2200" smtClean="0">
                    <a:latin typeface="Times New Roman" panose="02020603050405020304" pitchFamily="18" charset="0"/>
                    <a:cs typeface="Times New Roman" panose="02020603050405020304" pitchFamily="18" charset="0"/>
                  </a:rPr>
                  <a:t>B3: Duyệt qua N chi nhánh: i=1,…,N;</a:t>
                </a:r>
              </a:p>
              <a:p>
                <a:pPr marL="0" lvl="1" indent="0">
                  <a:buNone/>
                </a:pPr>
                <a:r>
                  <a:rPr lang="en-US" sz="2200">
                    <a:latin typeface="Times New Roman" panose="02020603050405020304" pitchFamily="18" charset="0"/>
                    <a:cs typeface="Times New Roman" panose="02020603050405020304" pitchFamily="18" charset="0"/>
                  </a:rPr>
                  <a:t>	</a:t>
                </a:r>
                <a:r>
                  <a:rPr lang="en-US" sz="2200" smtClean="0">
                    <a:latin typeface="Times New Roman" panose="02020603050405020304" pitchFamily="18" charset="0"/>
                    <a:ea typeface="Cambria Math" panose="02040503050406030204" pitchFamily="18" charset="0"/>
                    <a:cs typeface="Times New Roman" panose="02020603050405020304" pitchFamily="18" charset="0"/>
                  </a:rPr>
                  <a:t>- </a:t>
                </a:r>
                <a14:m>
                  <m:oMath xmlns:m="http://schemas.openxmlformats.org/officeDocument/2006/math">
                    <m:r>
                      <a:rPr lang="en-US" sz="2200" i="1">
                        <a:latin typeface="Cambria Math" panose="02040503050406030204" pitchFamily="18" charset="0"/>
                        <a:ea typeface="Cambria Math" panose="02040503050406030204" pitchFamily="18" charset="0"/>
                        <a:cs typeface="Times New Roman" panose="02020603050405020304" pitchFamily="18" charset="0"/>
                      </a:rPr>
                      <m:t>∀</m:t>
                    </m:r>
                    <m:r>
                      <a:rPr lang="en-US" sz="2200" i="1">
                        <a:latin typeface="Cambria Math" panose="02040503050406030204" pitchFamily="18" charset="0"/>
                        <a:ea typeface="Cambria Math" panose="02040503050406030204" pitchFamily="18" charset="0"/>
                        <a:cs typeface="Times New Roman" panose="02020603050405020304" pitchFamily="18" charset="0"/>
                      </a:rPr>
                      <m:t>𝑖</m:t>
                    </m:r>
                    <m:r>
                      <a:rPr lang="en-US" sz="2200" i="1">
                        <a:latin typeface="Cambria Math" panose="02040503050406030204" pitchFamily="18" charset="0"/>
                        <a:ea typeface="Cambria Math" panose="02040503050406030204" pitchFamily="18" charset="0"/>
                        <a:cs typeface="Times New Roman" panose="02020603050405020304" pitchFamily="18" charset="0"/>
                      </a:rPr>
                      <m:t>∈</m:t>
                    </m:r>
                    <m:r>
                      <a:rPr lang="en-US" sz="2200" i="1">
                        <a:latin typeface="Cambria Math" panose="02040503050406030204" pitchFamily="18" charset="0"/>
                        <a:ea typeface="Cambria Math" panose="02040503050406030204" pitchFamily="18" charset="0"/>
                        <a:cs typeface="Times New Roman" panose="02020603050405020304" pitchFamily="18" charset="0"/>
                      </a:rPr>
                      <m:t>𝐶𝑁</m:t>
                    </m:r>
                  </m:oMath>
                </a14:m>
                <a:r>
                  <a:rPr lang="en-US" sz="2200" smtClean="0">
                    <a:latin typeface="Times New Roman" panose="02020603050405020304" pitchFamily="18" charset="0"/>
                    <a:ea typeface="Cambria Math" panose="02040503050406030204" pitchFamily="18" charset="0"/>
                    <a:cs typeface="Times New Roman" panose="02020603050405020304" pitchFamily="18" charset="0"/>
                  </a:rPr>
                  <a:t>, duyệt qua M mặt hàng: j=1,..,M;</a:t>
                </a:r>
              </a:p>
              <a:p>
                <a:pPr marL="914400" lvl="3" indent="0">
                  <a:buNone/>
                </a:pPr>
                <a:r>
                  <a:rPr lang="en-US" sz="2200" smtClean="0">
                    <a:latin typeface="Times New Roman" panose="02020603050405020304" pitchFamily="18" charset="0"/>
                    <a:ea typeface="Cambria Math" panose="02040503050406030204" pitchFamily="18" charset="0"/>
                    <a:cs typeface="Times New Roman" panose="02020603050405020304" pitchFamily="18" charset="0"/>
                  </a:rPr>
                  <a:t>	+ Nếu max&lt;g</a:t>
                </a:r>
                <a:r>
                  <a:rPr lang="en-US" sz="2200" baseline="-25000" smtClean="0">
                    <a:latin typeface="Times New Roman" panose="02020603050405020304" pitchFamily="18" charset="0"/>
                    <a:ea typeface="Cambria Math" panose="02040503050406030204" pitchFamily="18" charset="0"/>
                    <a:cs typeface="Times New Roman" panose="02020603050405020304" pitchFamily="18" charset="0"/>
                  </a:rPr>
                  <a:t>ij </a:t>
                </a:r>
                <a:r>
                  <a:rPr lang="en-US" sz="2200" smtClean="0">
                    <a:latin typeface="Times New Roman" panose="02020603050405020304" pitchFamily="18" charset="0"/>
                    <a:ea typeface="Cambria Math" panose="02040503050406030204" pitchFamily="18" charset="0"/>
                    <a:cs typeface="Times New Roman" panose="02020603050405020304" pitchFamily="18" charset="0"/>
                  </a:rPr>
                  <a:t>thì:</a:t>
                </a:r>
              </a:p>
              <a:p>
                <a:pPr marL="914400" lvl="3" indent="0">
                  <a:buNone/>
                </a:pPr>
                <a:r>
                  <a:rPr lang="en-US" sz="2200">
                    <a:latin typeface="Times New Roman" panose="02020603050405020304" pitchFamily="18" charset="0"/>
                    <a:ea typeface="Cambria Math" panose="02040503050406030204" pitchFamily="18" charset="0"/>
                    <a:cs typeface="Times New Roman" panose="02020603050405020304" pitchFamily="18" charset="0"/>
                  </a:rPr>
                  <a:t>	</a:t>
                </a:r>
                <a:r>
                  <a:rPr lang="en-US" sz="2200" smtClean="0">
                    <a:latin typeface="Times New Roman" panose="02020603050405020304" pitchFamily="18" charset="0"/>
                    <a:ea typeface="Cambria Math" panose="02040503050406030204" pitchFamily="18" charset="0"/>
                    <a:cs typeface="Times New Roman" panose="02020603050405020304" pitchFamily="18" charset="0"/>
                  </a:rPr>
                  <a:t>	max:=g</a:t>
                </a:r>
                <a:r>
                  <a:rPr lang="en-US" sz="2200" baseline="-25000" smtClean="0">
                    <a:latin typeface="Times New Roman" panose="02020603050405020304" pitchFamily="18" charset="0"/>
                    <a:ea typeface="Cambria Math" panose="02040503050406030204" pitchFamily="18" charset="0"/>
                    <a:cs typeface="Times New Roman" panose="02020603050405020304" pitchFamily="18" charset="0"/>
                  </a:rPr>
                  <a:t>ij</a:t>
                </a:r>
              </a:p>
              <a:p>
                <a:pPr marL="914400" lvl="3" indent="0">
                  <a:buNone/>
                </a:pPr>
                <a:r>
                  <a:rPr lang="en-US" sz="2200" baseline="-25000">
                    <a:latin typeface="Times New Roman" panose="02020603050405020304" pitchFamily="18" charset="0"/>
                    <a:ea typeface="Cambria Math" panose="02040503050406030204" pitchFamily="18" charset="0"/>
                    <a:cs typeface="Times New Roman" panose="02020603050405020304" pitchFamily="18" charset="0"/>
                  </a:rPr>
                  <a:t>	</a:t>
                </a:r>
                <a:r>
                  <a:rPr lang="en-US" sz="2200" baseline="-25000" smtClean="0">
                    <a:latin typeface="Times New Roman" panose="02020603050405020304" pitchFamily="18" charset="0"/>
                    <a:ea typeface="Cambria Math" panose="02040503050406030204" pitchFamily="18" charset="0"/>
                    <a:cs typeface="Times New Roman" panose="02020603050405020304" pitchFamily="18" charset="0"/>
                  </a:rPr>
                  <a:t>	</a:t>
                </a:r>
                <a:r>
                  <a:rPr lang="en-US" sz="2200" smtClean="0">
                    <a:latin typeface="Times New Roman" panose="02020603050405020304" pitchFamily="18" charset="0"/>
                    <a:ea typeface="Cambria Math" panose="02040503050406030204" pitchFamily="18" charset="0"/>
                    <a:cs typeface="Times New Roman" panose="02020603050405020304" pitchFamily="18" charset="0"/>
                  </a:rPr>
                  <a:t>LuuCT=i;</a:t>
                </a:r>
              </a:p>
              <a:p>
                <a:pPr marL="914400" lvl="3" indent="0">
                  <a:buNone/>
                </a:pPr>
                <a:r>
                  <a:rPr lang="en-US" sz="2200">
                    <a:latin typeface="Times New Roman" panose="02020603050405020304" pitchFamily="18" charset="0"/>
                    <a:ea typeface="Cambria Math" panose="02040503050406030204" pitchFamily="18" charset="0"/>
                    <a:cs typeface="Times New Roman" panose="02020603050405020304" pitchFamily="18" charset="0"/>
                  </a:rPr>
                  <a:t>	</a:t>
                </a:r>
                <a:r>
                  <a:rPr lang="en-US" sz="2200" smtClean="0">
                    <a:latin typeface="Times New Roman" panose="02020603050405020304" pitchFamily="18" charset="0"/>
                    <a:ea typeface="Cambria Math" panose="02040503050406030204" pitchFamily="18" charset="0"/>
                    <a:cs typeface="Times New Roman" panose="02020603050405020304" pitchFamily="18" charset="0"/>
                  </a:rPr>
                  <a:t>	LuuTH:=th</a:t>
                </a:r>
                <a:r>
                  <a:rPr lang="en-US" sz="2200" baseline="-25000" smtClean="0">
                    <a:latin typeface="Times New Roman" panose="02020603050405020304" pitchFamily="18" charset="0"/>
                    <a:ea typeface="Cambria Math" panose="02040503050406030204" pitchFamily="18" charset="0"/>
                    <a:cs typeface="Times New Roman" panose="02020603050405020304" pitchFamily="18" charset="0"/>
                  </a:rPr>
                  <a:t>ij;</a:t>
                </a:r>
                <a:endParaRPr lang="en-US" sz="2200" baseline="-25000">
                  <a:latin typeface="Times New Roman" panose="02020603050405020304" pitchFamily="18" charset="0"/>
                  <a:ea typeface="Cambria Math" panose="02040503050406030204" pitchFamily="18" charset="0"/>
                  <a:cs typeface="Times New Roman" panose="02020603050405020304" pitchFamily="18" charset="0"/>
                </a:endParaRPr>
              </a:p>
              <a:p>
                <a:pPr marL="0" lvl="1" indent="0">
                  <a:buNone/>
                </a:pPr>
                <a:r>
                  <a:rPr lang="en-US" sz="2200" smtClean="0">
                    <a:latin typeface="Times New Roman" panose="02020603050405020304" pitchFamily="18" charset="0"/>
                    <a:cs typeface="Times New Roman" panose="02020603050405020304" pitchFamily="18" charset="0"/>
                  </a:rPr>
                  <a:t>B4: In ra LuuCN,LuuTh</a:t>
                </a:r>
              </a:p>
              <a:p>
                <a:pPr marL="0" lvl="1" indent="0">
                  <a:buNone/>
                </a:pPr>
                <a:r>
                  <a:rPr lang="en-US" sz="2200" smtClean="0">
                    <a:latin typeface="Times New Roman" panose="02020603050405020304" pitchFamily="18" charset="0"/>
                    <a:cs typeface="Times New Roman" panose="02020603050405020304" pitchFamily="18" charset="0"/>
                  </a:rPr>
                  <a:t>B5: Kết thúc</a:t>
                </a:r>
                <a:endParaRPr lang="en-US" sz="2200">
                  <a:latin typeface="Times New Roman" panose="02020603050405020304" pitchFamily="18" charset="0"/>
                  <a:cs typeface="Times New Roman" panose="02020603050405020304" pitchFamily="18" charset="0"/>
                </a:endParaRPr>
              </a:p>
              <a:p>
                <a:pPr marL="457200" lvl="1" indent="0">
                  <a:buNone/>
                </a:pPr>
                <a:endParaRPr lang="en-US">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84048" y="1060704"/>
                <a:ext cx="11384280" cy="5586984"/>
              </a:xfrm>
              <a:blipFill>
                <a:blip r:embed="rId2"/>
                <a:stretch>
                  <a:fillRect l="-696" t="-1309"/>
                </a:stretch>
              </a:blipFill>
            </p:spPr>
            <p:txBody>
              <a:bodyPr/>
              <a:lstStyle/>
              <a:p>
                <a:r>
                  <a:rPr lang="en-US">
                    <a:noFill/>
                  </a:rPr>
                  <a:t> </a:t>
                </a:r>
              </a:p>
            </p:txBody>
          </p:sp>
        </mc:Fallback>
      </mc:AlternateContent>
    </p:spTree>
    <p:extLst>
      <p:ext uri="{BB962C8B-B14F-4D97-AF65-F5344CB8AC3E}">
        <p14:creationId xmlns:p14="http://schemas.microsoft.com/office/powerpoint/2010/main" val="8848302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60755"/>
          </a:xfrm>
        </p:spPr>
        <p:txBody>
          <a:bodyPr>
            <a:noAutofit/>
          </a:bodyPr>
          <a:lstStyle/>
          <a:p>
            <a:r>
              <a:rPr lang="en-US" sz="2000">
                <a:solidFill>
                  <a:schemeClr val="tx1"/>
                </a:solidFill>
              </a:rPr>
              <a:t>Một tổng công ty có N chi nhánh, mỗi chi nhánh có M mặt hàng, mỗi mặt hàng người ta quản lý tên hàng và giá. Viết các thuật toán sau:</a:t>
            </a:r>
            <a:br>
              <a:rPr lang="en-US" sz="2000">
                <a:solidFill>
                  <a:schemeClr val="tx1"/>
                </a:solidFill>
              </a:rPr>
            </a:br>
            <a:r>
              <a:rPr lang="en-US" sz="2000"/>
              <a:t>In ra tên chi </a:t>
            </a:r>
            <a:r>
              <a:rPr lang="en-US" sz="2000" smtClean="0"/>
              <a:t>nhánh và giá </a:t>
            </a:r>
            <a:r>
              <a:rPr lang="en-US" sz="2000"/>
              <a:t>của mặt hàng X nào đó</a:t>
            </a:r>
            <a:br>
              <a:rPr lang="en-US" sz="2000"/>
            </a:br>
            <a:r>
              <a:rPr lang="en-US" sz="2000">
                <a:solidFill>
                  <a:schemeClr val="tx1"/>
                </a:solidFill>
              </a:rPr>
              <a:t/>
            </a:r>
            <a:br>
              <a:rPr lang="en-US" sz="2000">
                <a:solidFill>
                  <a:schemeClr val="tx1"/>
                </a:solidFill>
              </a:rPr>
            </a:br>
            <a:r>
              <a:rPr lang="en-US" sz="2000">
                <a:solidFill>
                  <a:schemeClr val="tx1"/>
                </a:solidFill>
              </a:rPr>
              <a:t/>
            </a:r>
            <a:br>
              <a:rPr lang="en-US" sz="2000">
                <a:solidFill>
                  <a:schemeClr val="tx1"/>
                </a:solidFill>
              </a:rPr>
            </a:br>
            <a:endParaRPr lang="en-US" sz="2000">
              <a:solidFill>
                <a:schemeClr val="tx1"/>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84048" y="1060704"/>
                <a:ext cx="11384280" cy="5586984"/>
              </a:xfrm>
            </p:spPr>
            <p:txBody>
              <a:bodyPr/>
              <a:lstStyle/>
              <a:p>
                <a:pPr marL="0" indent="0">
                  <a:buNone/>
                </a:pPr>
                <a:r>
                  <a:rPr lang="en-US" sz="2200" smtClean="0">
                    <a:latin typeface="Times New Roman" panose="02020603050405020304" pitchFamily="18" charset="0"/>
                    <a:cs typeface="Times New Roman" panose="02020603050405020304" pitchFamily="18" charset="0"/>
                  </a:rPr>
                  <a:t>B1:      - Nhập vào N chi nhánh: </a:t>
                </a:r>
                <a14:m>
                  <m:oMath xmlns:m="http://schemas.openxmlformats.org/officeDocument/2006/math">
                    <m:r>
                      <a:rPr lang="en-US" sz="2200" i="1">
                        <a:latin typeface="Cambria Math" panose="02040503050406030204" pitchFamily="18" charset="0"/>
                        <a:ea typeface="Cambria Math" panose="02040503050406030204" pitchFamily="18" charset="0"/>
                        <a:cs typeface="Times New Roman" panose="02020603050405020304" pitchFamily="18" charset="0"/>
                      </a:rPr>
                      <m:t>𝐶𝑁</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={1,2,..,</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𝑁</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2200" smtClean="0">
                    <a:latin typeface="Times New Roman" panose="02020603050405020304" pitchFamily="18" charset="0"/>
                    <a:cs typeface="Times New Roman" panose="02020603050405020304" pitchFamily="18" charset="0"/>
                  </a:rPr>
                  <a:t>;</a:t>
                </a:r>
              </a:p>
              <a:p>
                <a:pPr marL="457200" lvl="1" indent="0">
                  <a:buNone/>
                </a:pPr>
                <a:r>
                  <a:rPr lang="en-US" sz="2200">
                    <a:latin typeface="Times New Roman" panose="02020603050405020304" pitchFamily="18" charset="0"/>
                    <a:cs typeface="Times New Roman" panose="02020603050405020304" pitchFamily="18" charset="0"/>
                  </a:rPr>
                  <a:t> </a:t>
                </a:r>
                <a:r>
                  <a:rPr lang="en-US" sz="2200" smtClean="0">
                    <a:latin typeface="Times New Roman" panose="02020603050405020304" pitchFamily="18" charset="0"/>
                    <a:cs typeface="Times New Roman" panose="02020603050405020304" pitchFamily="18" charset="0"/>
                  </a:rPr>
                  <a:t>    -  Nhập vào M tên hàng và M giá tương ứng của chi nhánh i, </a:t>
                </a:r>
                <a14:m>
                  <m:oMath xmlns:m="http://schemas.openxmlformats.org/officeDocument/2006/math">
                    <m:r>
                      <a:rPr lang="en-US" sz="2200" i="1" smtClean="0">
                        <a:latin typeface="Cambria Math" panose="02040503050406030204" pitchFamily="18" charset="0"/>
                        <a:ea typeface="Cambria Math" panose="02040503050406030204" pitchFamily="18" charset="0"/>
                        <a:cs typeface="Times New Roman" panose="02020603050405020304" pitchFamily="18" charset="0"/>
                      </a:rPr>
                      <m:t>∀</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𝑖</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𝐶𝑁</m:t>
                    </m:r>
                  </m:oMath>
                </a14:m>
                <a:r>
                  <a:rPr lang="en-US" sz="2200" smtClean="0">
                    <a:latin typeface="Times New Roman" panose="02020603050405020304" pitchFamily="18" charset="0"/>
                    <a:cs typeface="Times New Roman" panose="02020603050405020304" pitchFamily="18" charset="0"/>
                  </a:rPr>
                  <a:t>: </a:t>
                </a:r>
              </a:p>
              <a:p>
                <a:pPr marL="914400" lvl="2" indent="0">
                  <a:buNone/>
                </a:pPr>
                <a:r>
                  <a:rPr lang="en-US" sz="1800" smtClean="0">
                    <a:latin typeface="Times New Roman" panose="02020603050405020304" pitchFamily="18" charset="0"/>
                    <a:cs typeface="Times New Roman" panose="02020603050405020304" pitchFamily="18" charset="0"/>
                  </a:rPr>
                  <a:t>     Th</a:t>
                </a:r>
                <a:r>
                  <a:rPr lang="en-US" sz="1800" baseline="-25000" smtClean="0">
                    <a:latin typeface="Times New Roman" panose="02020603050405020304" pitchFamily="18" charset="0"/>
                    <a:cs typeface="Times New Roman" panose="02020603050405020304" pitchFamily="18" charset="0"/>
                  </a:rPr>
                  <a:t>i</a:t>
                </a:r>
                <a:r>
                  <a:rPr lang="en-US" sz="1800" smtClean="0">
                    <a:latin typeface="Times New Roman" panose="02020603050405020304" pitchFamily="18" charset="0"/>
                    <a:cs typeface="Times New Roman" panose="02020603050405020304" pitchFamily="18" charset="0"/>
                  </a:rPr>
                  <a:t>={th</a:t>
                </a:r>
                <a:r>
                  <a:rPr lang="en-US" sz="1800" baseline="-25000" smtClean="0">
                    <a:latin typeface="Times New Roman" panose="02020603050405020304" pitchFamily="18" charset="0"/>
                    <a:cs typeface="Times New Roman" panose="02020603050405020304" pitchFamily="18" charset="0"/>
                  </a:rPr>
                  <a:t>i1</a:t>
                </a:r>
                <a:r>
                  <a:rPr lang="en-US" sz="1800" smtClean="0">
                    <a:latin typeface="Times New Roman" panose="02020603050405020304" pitchFamily="18" charset="0"/>
                    <a:cs typeface="Times New Roman" panose="02020603050405020304" pitchFamily="18" charset="0"/>
                  </a:rPr>
                  <a:t>,th</a:t>
                </a:r>
                <a:r>
                  <a:rPr lang="en-US" sz="1800" baseline="-25000" smtClean="0">
                    <a:latin typeface="Times New Roman" panose="02020603050405020304" pitchFamily="18" charset="0"/>
                    <a:cs typeface="Times New Roman" panose="02020603050405020304" pitchFamily="18" charset="0"/>
                  </a:rPr>
                  <a:t>i2</a:t>
                </a:r>
                <a:r>
                  <a:rPr lang="en-US" sz="1800" smtClean="0">
                    <a:latin typeface="Times New Roman" panose="02020603050405020304" pitchFamily="18" charset="0"/>
                    <a:cs typeface="Times New Roman" panose="02020603050405020304" pitchFamily="18" charset="0"/>
                  </a:rPr>
                  <a:t>,..,th</a:t>
                </a:r>
                <a:r>
                  <a:rPr lang="en-US" sz="1800" baseline="-25000" smtClean="0">
                    <a:latin typeface="Times New Roman" panose="02020603050405020304" pitchFamily="18" charset="0"/>
                    <a:cs typeface="Times New Roman" panose="02020603050405020304" pitchFamily="18" charset="0"/>
                  </a:rPr>
                  <a:t>iM</a:t>
                </a:r>
                <a:r>
                  <a:rPr lang="en-US" sz="1800" smtClean="0">
                    <a:latin typeface="Times New Roman" panose="02020603050405020304" pitchFamily="18" charset="0"/>
                    <a:cs typeface="Times New Roman" panose="02020603050405020304" pitchFamily="18" charset="0"/>
                  </a:rPr>
                  <a:t>}, </a:t>
                </a:r>
                <a14:m>
                  <m:oMath xmlns:m="http://schemas.openxmlformats.org/officeDocument/2006/math">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𝑖</m:t>
                    </m:r>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𝐶𝑁</m:t>
                    </m:r>
                  </m:oMath>
                </a14:m>
                <a:endParaRPr lang="en-US" sz="1800" smtClean="0">
                  <a:latin typeface="Times New Roman" panose="02020603050405020304" pitchFamily="18" charset="0"/>
                  <a:cs typeface="Times New Roman" panose="02020603050405020304" pitchFamily="18" charset="0"/>
                </a:endParaRPr>
              </a:p>
              <a:p>
                <a:pPr marL="914400" lvl="2" indent="0">
                  <a:buNone/>
                </a:pPr>
                <a:r>
                  <a:rPr lang="en-US" sz="1800" smtClean="0">
                    <a:latin typeface="Times New Roman" panose="02020603050405020304" pitchFamily="18" charset="0"/>
                    <a:cs typeface="Times New Roman" panose="02020603050405020304" pitchFamily="18" charset="0"/>
                  </a:rPr>
                  <a:t>     G</a:t>
                </a:r>
                <a:r>
                  <a:rPr lang="en-US" sz="1800" baseline="-25000" smtClean="0">
                    <a:latin typeface="Times New Roman" panose="02020603050405020304" pitchFamily="18" charset="0"/>
                    <a:cs typeface="Times New Roman" panose="02020603050405020304" pitchFamily="18" charset="0"/>
                  </a:rPr>
                  <a:t>i</a:t>
                </a:r>
                <a:r>
                  <a:rPr lang="en-US" sz="1800" smtClean="0">
                    <a:latin typeface="Times New Roman" panose="02020603050405020304" pitchFamily="18" charset="0"/>
                    <a:cs typeface="Times New Roman" panose="02020603050405020304" pitchFamily="18" charset="0"/>
                  </a:rPr>
                  <a:t>={g</a:t>
                </a:r>
                <a:r>
                  <a:rPr lang="en-US" sz="1800" baseline="-25000" smtClean="0">
                    <a:latin typeface="Times New Roman" panose="02020603050405020304" pitchFamily="18" charset="0"/>
                    <a:cs typeface="Times New Roman" panose="02020603050405020304" pitchFamily="18" charset="0"/>
                  </a:rPr>
                  <a:t>i1</a:t>
                </a:r>
                <a:r>
                  <a:rPr lang="en-US" sz="1800" smtClean="0">
                    <a:latin typeface="Times New Roman" panose="02020603050405020304" pitchFamily="18" charset="0"/>
                    <a:cs typeface="Times New Roman" panose="02020603050405020304" pitchFamily="18" charset="0"/>
                  </a:rPr>
                  <a:t>,g</a:t>
                </a:r>
                <a:r>
                  <a:rPr lang="en-US" sz="1800" baseline="-25000" smtClean="0">
                    <a:latin typeface="Times New Roman" panose="02020603050405020304" pitchFamily="18" charset="0"/>
                    <a:cs typeface="Times New Roman" panose="02020603050405020304" pitchFamily="18" charset="0"/>
                  </a:rPr>
                  <a:t>i2</a:t>
                </a:r>
                <a:r>
                  <a:rPr lang="en-US" sz="1800" smtClean="0">
                    <a:latin typeface="Times New Roman" panose="02020603050405020304" pitchFamily="18" charset="0"/>
                    <a:cs typeface="Times New Roman" panose="02020603050405020304" pitchFamily="18" charset="0"/>
                  </a:rPr>
                  <a:t>,..,g</a:t>
                </a:r>
                <a:r>
                  <a:rPr lang="en-US" sz="1800" baseline="-25000" smtClean="0">
                    <a:latin typeface="Times New Roman" panose="02020603050405020304" pitchFamily="18" charset="0"/>
                    <a:cs typeface="Times New Roman" panose="02020603050405020304" pitchFamily="18" charset="0"/>
                  </a:rPr>
                  <a:t>iM</a:t>
                </a:r>
                <a:r>
                  <a:rPr lang="en-US" sz="1800">
                    <a:latin typeface="Times New Roman" panose="02020603050405020304" pitchFamily="18" charset="0"/>
                    <a:cs typeface="Times New Roman" panose="02020603050405020304" pitchFamily="18" charset="0"/>
                  </a:rPr>
                  <a:t>}, </a:t>
                </a:r>
                <a14:m>
                  <m:oMath xmlns:m="http://schemas.openxmlformats.org/officeDocument/2006/math">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𝑖</m:t>
                    </m:r>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𝐶𝑁</m:t>
                    </m:r>
                  </m:oMath>
                </a14:m>
                <a:endParaRPr lang="en-US" sz="1800" smtClean="0">
                  <a:latin typeface="Times New Roman" panose="02020603050405020304" pitchFamily="18" charset="0"/>
                  <a:ea typeface="Cambria Math" panose="02040503050406030204" pitchFamily="18" charset="0"/>
                  <a:cs typeface="Times New Roman" panose="02020603050405020304" pitchFamily="18" charset="0"/>
                </a:endParaRPr>
              </a:p>
              <a:p>
                <a:pPr marL="914400" lvl="2" indent="0">
                  <a:buNone/>
                </a:pPr>
                <a:r>
                  <a:rPr lang="en-US" sz="2200" smtClean="0">
                    <a:latin typeface="Times New Roman" panose="02020603050405020304" pitchFamily="18" charset="0"/>
                    <a:cs typeface="Times New Roman" panose="02020603050405020304" pitchFamily="18" charset="0"/>
                  </a:rPr>
                  <a:t>- Nhập </a:t>
                </a:r>
                <a:r>
                  <a:rPr lang="en-US" sz="2200">
                    <a:latin typeface="Times New Roman" panose="02020603050405020304" pitchFamily="18" charset="0"/>
                    <a:cs typeface="Times New Roman" panose="02020603050405020304" pitchFamily="18" charset="0"/>
                  </a:rPr>
                  <a:t>vào tên hàng</a:t>
                </a:r>
                <a:r>
                  <a:rPr lang="en-US" sz="2200" smtClean="0">
                    <a:latin typeface="Times New Roman" panose="02020603050405020304" pitchFamily="18" charset="0"/>
                    <a:cs typeface="Times New Roman" panose="02020603050405020304" pitchFamily="18" charset="0"/>
                  </a:rPr>
                  <a:t>: X</a:t>
                </a:r>
                <a:endParaRPr lang="en-US" sz="2200">
                  <a:latin typeface="Times New Roman" panose="02020603050405020304" pitchFamily="18" charset="0"/>
                  <a:cs typeface="Times New Roman" panose="02020603050405020304" pitchFamily="18" charset="0"/>
                </a:endParaRPr>
              </a:p>
              <a:p>
                <a:pPr marL="0" lvl="1" indent="0">
                  <a:buNone/>
                </a:pPr>
                <a:r>
                  <a:rPr lang="en-US" sz="2200" smtClean="0">
                    <a:latin typeface="Times New Roman" panose="02020603050405020304" pitchFamily="18" charset="0"/>
                    <a:cs typeface="Times New Roman" panose="02020603050405020304" pitchFamily="18" charset="0"/>
                  </a:rPr>
                  <a:t>B2: kt=-1;</a:t>
                </a:r>
              </a:p>
              <a:p>
                <a:pPr marL="0" lvl="1" indent="0">
                  <a:buNone/>
                </a:pPr>
                <a:r>
                  <a:rPr lang="en-US" sz="2200" smtClean="0">
                    <a:latin typeface="Times New Roman" panose="02020603050405020304" pitchFamily="18" charset="0"/>
                    <a:cs typeface="Times New Roman" panose="02020603050405020304" pitchFamily="18" charset="0"/>
                  </a:rPr>
                  <a:t>B3: Duyệt qua N chi nhánh: i=1,…,N;</a:t>
                </a:r>
              </a:p>
              <a:p>
                <a:pPr marL="0" lvl="1" indent="0">
                  <a:buNone/>
                </a:pPr>
                <a:r>
                  <a:rPr lang="en-US" sz="2200">
                    <a:latin typeface="Times New Roman" panose="02020603050405020304" pitchFamily="18" charset="0"/>
                    <a:cs typeface="Times New Roman" panose="02020603050405020304" pitchFamily="18" charset="0"/>
                  </a:rPr>
                  <a:t>	</a:t>
                </a:r>
                <a:r>
                  <a:rPr lang="en-US" sz="2200" smtClean="0">
                    <a:latin typeface="Times New Roman" panose="02020603050405020304" pitchFamily="18" charset="0"/>
                    <a:ea typeface="Cambria Math" panose="02040503050406030204" pitchFamily="18" charset="0"/>
                    <a:cs typeface="Times New Roman" panose="02020603050405020304" pitchFamily="18" charset="0"/>
                  </a:rPr>
                  <a:t>- </a:t>
                </a:r>
                <a14:m>
                  <m:oMath xmlns:m="http://schemas.openxmlformats.org/officeDocument/2006/math">
                    <m:r>
                      <a:rPr lang="en-US" sz="2200" i="1">
                        <a:latin typeface="Cambria Math" panose="02040503050406030204" pitchFamily="18" charset="0"/>
                        <a:ea typeface="Cambria Math" panose="02040503050406030204" pitchFamily="18" charset="0"/>
                        <a:cs typeface="Times New Roman" panose="02020603050405020304" pitchFamily="18" charset="0"/>
                      </a:rPr>
                      <m:t>∀</m:t>
                    </m:r>
                    <m:r>
                      <a:rPr lang="en-US" sz="2200" i="1">
                        <a:latin typeface="Cambria Math" panose="02040503050406030204" pitchFamily="18" charset="0"/>
                        <a:ea typeface="Cambria Math" panose="02040503050406030204" pitchFamily="18" charset="0"/>
                        <a:cs typeface="Times New Roman" panose="02020603050405020304" pitchFamily="18" charset="0"/>
                      </a:rPr>
                      <m:t>𝑖</m:t>
                    </m:r>
                    <m:r>
                      <a:rPr lang="en-US" sz="2200" i="1">
                        <a:latin typeface="Cambria Math" panose="02040503050406030204" pitchFamily="18" charset="0"/>
                        <a:ea typeface="Cambria Math" panose="02040503050406030204" pitchFamily="18" charset="0"/>
                        <a:cs typeface="Times New Roman" panose="02020603050405020304" pitchFamily="18" charset="0"/>
                      </a:rPr>
                      <m:t>∈</m:t>
                    </m:r>
                    <m:r>
                      <a:rPr lang="en-US" sz="2200" i="1">
                        <a:latin typeface="Cambria Math" panose="02040503050406030204" pitchFamily="18" charset="0"/>
                        <a:ea typeface="Cambria Math" panose="02040503050406030204" pitchFamily="18" charset="0"/>
                        <a:cs typeface="Times New Roman" panose="02020603050405020304" pitchFamily="18" charset="0"/>
                      </a:rPr>
                      <m:t>𝐶𝑁</m:t>
                    </m:r>
                  </m:oMath>
                </a14:m>
                <a:r>
                  <a:rPr lang="en-US" sz="2200" smtClean="0">
                    <a:latin typeface="Times New Roman" panose="02020603050405020304" pitchFamily="18" charset="0"/>
                    <a:ea typeface="Cambria Math" panose="02040503050406030204" pitchFamily="18" charset="0"/>
                    <a:cs typeface="Times New Roman" panose="02020603050405020304" pitchFamily="18" charset="0"/>
                  </a:rPr>
                  <a:t>, duyệt qua M mặt hàng: j=1,..,M;</a:t>
                </a:r>
              </a:p>
              <a:p>
                <a:pPr marL="914400" lvl="3" indent="0">
                  <a:buNone/>
                </a:pPr>
                <a:r>
                  <a:rPr lang="en-US" sz="2200" smtClean="0">
                    <a:latin typeface="Times New Roman" panose="02020603050405020304" pitchFamily="18" charset="0"/>
                    <a:ea typeface="Cambria Math" panose="02040503050406030204" pitchFamily="18" charset="0"/>
                    <a:cs typeface="Times New Roman" panose="02020603050405020304" pitchFamily="18" charset="0"/>
                  </a:rPr>
                  <a:t>	+ Nếu th</a:t>
                </a:r>
                <a:r>
                  <a:rPr lang="en-US" sz="2200" baseline="-25000" smtClean="0">
                    <a:latin typeface="Times New Roman" panose="02020603050405020304" pitchFamily="18" charset="0"/>
                    <a:ea typeface="Cambria Math" panose="02040503050406030204" pitchFamily="18" charset="0"/>
                    <a:cs typeface="Times New Roman" panose="02020603050405020304" pitchFamily="18" charset="0"/>
                  </a:rPr>
                  <a:t>ij</a:t>
                </a:r>
                <a:r>
                  <a:rPr lang="en-US" sz="2200" smtClean="0">
                    <a:latin typeface="Times New Roman" panose="02020603050405020304" pitchFamily="18" charset="0"/>
                    <a:ea typeface="Cambria Math" panose="02040503050406030204" pitchFamily="18" charset="0"/>
                    <a:cs typeface="Times New Roman" panose="02020603050405020304" pitchFamily="18" charset="0"/>
                  </a:rPr>
                  <a:t> = X thì:</a:t>
                </a:r>
              </a:p>
              <a:p>
                <a:pPr marL="914400" lvl="3" indent="0">
                  <a:buNone/>
                </a:pPr>
                <a:r>
                  <a:rPr lang="en-US" sz="2200">
                    <a:latin typeface="Times New Roman" panose="02020603050405020304" pitchFamily="18" charset="0"/>
                    <a:ea typeface="Cambria Math" panose="02040503050406030204" pitchFamily="18" charset="0"/>
                    <a:cs typeface="Times New Roman" panose="02020603050405020304" pitchFamily="18" charset="0"/>
                  </a:rPr>
                  <a:t>	</a:t>
                </a:r>
                <a:r>
                  <a:rPr lang="en-US" sz="2200" smtClean="0">
                    <a:latin typeface="Times New Roman" panose="02020603050405020304" pitchFamily="18" charset="0"/>
                    <a:ea typeface="Cambria Math" panose="02040503050406030204" pitchFamily="18" charset="0"/>
                    <a:cs typeface="Times New Roman" panose="02020603050405020304" pitchFamily="18" charset="0"/>
                  </a:rPr>
                  <a:t>	In ra tên chi nhánh: i</a:t>
                </a:r>
              </a:p>
              <a:p>
                <a:pPr marL="914400" lvl="3" indent="0">
                  <a:buNone/>
                </a:pPr>
                <a:r>
                  <a:rPr lang="en-US" sz="2200">
                    <a:latin typeface="Times New Roman" panose="02020603050405020304" pitchFamily="18" charset="0"/>
                    <a:ea typeface="Cambria Math" panose="02040503050406030204" pitchFamily="18" charset="0"/>
                    <a:cs typeface="Times New Roman" panose="02020603050405020304" pitchFamily="18" charset="0"/>
                  </a:rPr>
                  <a:t>	</a:t>
                </a:r>
                <a:r>
                  <a:rPr lang="en-US" sz="2200" smtClean="0">
                    <a:latin typeface="Times New Roman" panose="02020603050405020304" pitchFamily="18" charset="0"/>
                    <a:ea typeface="Cambria Math" panose="02040503050406030204" pitchFamily="18" charset="0"/>
                    <a:cs typeface="Times New Roman" panose="02020603050405020304" pitchFamily="18" charset="0"/>
                  </a:rPr>
                  <a:t>	In ra giá: g</a:t>
                </a:r>
                <a:r>
                  <a:rPr lang="en-US" sz="2200" baseline="-25000" smtClean="0">
                    <a:latin typeface="Times New Roman" panose="02020603050405020304" pitchFamily="18" charset="0"/>
                    <a:ea typeface="Cambria Math" panose="02040503050406030204" pitchFamily="18" charset="0"/>
                    <a:cs typeface="Times New Roman" panose="02020603050405020304" pitchFamily="18" charset="0"/>
                  </a:rPr>
                  <a:t>ij</a:t>
                </a:r>
              </a:p>
              <a:p>
                <a:pPr marL="0" lvl="3" indent="0">
                  <a:buNone/>
                </a:pPr>
                <a:r>
                  <a:rPr lang="en-US" sz="2200" smtClean="0">
                    <a:latin typeface="Times New Roman" panose="02020603050405020304" pitchFamily="18" charset="0"/>
                    <a:cs typeface="Times New Roman" panose="02020603050405020304" pitchFamily="18" charset="0"/>
                  </a:rPr>
                  <a:t>B4: Nếu kt=-1 thì in ra không tìm thấy mặt hàng X</a:t>
                </a:r>
              </a:p>
              <a:p>
                <a:pPr marL="0" lvl="3" indent="0">
                  <a:buNone/>
                </a:pPr>
                <a:r>
                  <a:rPr lang="en-US" sz="2200" smtClean="0">
                    <a:latin typeface="Times New Roman" panose="02020603050405020304" pitchFamily="18" charset="0"/>
                    <a:cs typeface="Times New Roman" panose="02020603050405020304" pitchFamily="18" charset="0"/>
                  </a:rPr>
                  <a:t>B5: Kết thúc</a:t>
                </a:r>
              </a:p>
              <a:p>
                <a:pPr marL="0" lvl="1" indent="0">
                  <a:buNone/>
                </a:pPr>
                <a:r>
                  <a:rPr lang="en-US" sz="2200">
                    <a:latin typeface="Times New Roman" panose="02020603050405020304" pitchFamily="18" charset="0"/>
                    <a:cs typeface="Times New Roman" panose="02020603050405020304" pitchFamily="18" charset="0"/>
                  </a:rPr>
                  <a:t> </a:t>
                </a:r>
                <a:r>
                  <a:rPr lang="en-US" sz="2200" smtClean="0">
                    <a:latin typeface="Times New Roman" panose="02020603050405020304" pitchFamily="18" charset="0"/>
                    <a:cs typeface="Times New Roman" panose="02020603050405020304" pitchFamily="18" charset="0"/>
                  </a:rPr>
                  <a:t>     </a:t>
                </a:r>
                <a:endParaRPr lang="en-US">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84048" y="1060704"/>
                <a:ext cx="11384280" cy="5586984"/>
              </a:xfrm>
              <a:blipFill>
                <a:blip r:embed="rId2"/>
                <a:stretch>
                  <a:fillRect l="-696" t="-1309"/>
                </a:stretch>
              </a:blipFill>
            </p:spPr>
            <p:txBody>
              <a:bodyPr/>
              <a:lstStyle/>
              <a:p>
                <a:r>
                  <a:rPr lang="en-US">
                    <a:noFill/>
                  </a:rPr>
                  <a:t> </a:t>
                </a:r>
              </a:p>
            </p:txBody>
          </p:sp>
        </mc:Fallback>
      </mc:AlternateContent>
    </p:spTree>
    <p:extLst>
      <p:ext uri="{BB962C8B-B14F-4D97-AF65-F5344CB8AC3E}">
        <p14:creationId xmlns:p14="http://schemas.microsoft.com/office/powerpoint/2010/main" val="39910634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60755"/>
          </a:xfrm>
        </p:spPr>
        <p:txBody>
          <a:bodyPr>
            <a:noAutofit/>
          </a:bodyPr>
          <a:lstStyle/>
          <a:p>
            <a:r>
              <a:rPr lang="en-US" sz="2000">
                <a:solidFill>
                  <a:schemeClr val="tx1"/>
                </a:solidFill>
              </a:rPr>
              <a:t>Một tổng công ty có N chi nhánh, mỗi chi nhánh có M mặt hàng, mỗi mặt hàng người ta quản lý tên hàng và giá. Viết các thuật toán sau:</a:t>
            </a:r>
            <a:br>
              <a:rPr lang="en-US" sz="2000">
                <a:solidFill>
                  <a:schemeClr val="tx1"/>
                </a:solidFill>
              </a:rPr>
            </a:br>
            <a:r>
              <a:rPr lang="en-US" sz="2000" smtClean="0"/>
              <a:t>    In ra tên chi nhánh và trung bình cộng của giá trên từng chi nhánh</a:t>
            </a:r>
            <a:r>
              <a:rPr lang="en-US" sz="2000"/>
              <a:t/>
            </a:r>
            <a:br>
              <a:rPr lang="en-US" sz="2000"/>
            </a:br>
            <a:r>
              <a:rPr lang="en-US" sz="2000">
                <a:solidFill>
                  <a:schemeClr val="tx1"/>
                </a:solidFill>
              </a:rPr>
              <a:t/>
            </a:r>
            <a:br>
              <a:rPr lang="en-US" sz="2000">
                <a:solidFill>
                  <a:schemeClr val="tx1"/>
                </a:solidFill>
              </a:rPr>
            </a:br>
            <a:r>
              <a:rPr lang="en-US" sz="2000">
                <a:solidFill>
                  <a:schemeClr val="tx1"/>
                </a:solidFill>
              </a:rPr>
              <a:t/>
            </a:r>
            <a:br>
              <a:rPr lang="en-US" sz="2000">
                <a:solidFill>
                  <a:schemeClr val="tx1"/>
                </a:solidFill>
              </a:rPr>
            </a:br>
            <a:endParaRPr lang="en-US" sz="2000">
              <a:solidFill>
                <a:schemeClr val="tx1"/>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84048" y="1060704"/>
                <a:ext cx="11384280" cy="5586984"/>
              </a:xfrm>
            </p:spPr>
            <p:txBody>
              <a:bodyPr/>
              <a:lstStyle/>
              <a:p>
                <a:pPr marL="0" indent="0">
                  <a:buNone/>
                </a:pPr>
                <a:r>
                  <a:rPr lang="en-US" sz="2200" smtClean="0">
                    <a:latin typeface="Times New Roman" panose="02020603050405020304" pitchFamily="18" charset="0"/>
                    <a:cs typeface="Times New Roman" panose="02020603050405020304" pitchFamily="18" charset="0"/>
                  </a:rPr>
                  <a:t>B1:      - Nhập vào N chi nhánh: </a:t>
                </a:r>
                <a14:m>
                  <m:oMath xmlns:m="http://schemas.openxmlformats.org/officeDocument/2006/math">
                    <m:r>
                      <a:rPr lang="en-US" sz="2200" i="1">
                        <a:latin typeface="Cambria Math" panose="02040503050406030204" pitchFamily="18" charset="0"/>
                        <a:ea typeface="Cambria Math" panose="02040503050406030204" pitchFamily="18" charset="0"/>
                        <a:cs typeface="Times New Roman" panose="02020603050405020304" pitchFamily="18" charset="0"/>
                      </a:rPr>
                      <m:t>𝐶𝑁</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={1,2,..,</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𝑁</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2200" smtClean="0">
                    <a:latin typeface="Times New Roman" panose="02020603050405020304" pitchFamily="18" charset="0"/>
                    <a:cs typeface="Times New Roman" panose="02020603050405020304" pitchFamily="18" charset="0"/>
                  </a:rPr>
                  <a:t>;</a:t>
                </a:r>
              </a:p>
              <a:p>
                <a:pPr marL="457200" lvl="1" indent="0">
                  <a:buNone/>
                </a:pPr>
                <a:r>
                  <a:rPr lang="en-US" sz="2200">
                    <a:latin typeface="Times New Roman" panose="02020603050405020304" pitchFamily="18" charset="0"/>
                    <a:cs typeface="Times New Roman" panose="02020603050405020304" pitchFamily="18" charset="0"/>
                  </a:rPr>
                  <a:t> </a:t>
                </a:r>
                <a:r>
                  <a:rPr lang="en-US" sz="2200" smtClean="0">
                    <a:latin typeface="Times New Roman" panose="02020603050405020304" pitchFamily="18" charset="0"/>
                    <a:cs typeface="Times New Roman" panose="02020603050405020304" pitchFamily="18" charset="0"/>
                  </a:rPr>
                  <a:t>    -  Nhập vào M tên hàng và M giá tương ứng của chi nhánh i, </a:t>
                </a:r>
                <a14:m>
                  <m:oMath xmlns:m="http://schemas.openxmlformats.org/officeDocument/2006/math">
                    <m:r>
                      <a:rPr lang="en-US" sz="2200" i="1" smtClean="0">
                        <a:latin typeface="Cambria Math" panose="02040503050406030204" pitchFamily="18" charset="0"/>
                        <a:ea typeface="Cambria Math" panose="02040503050406030204" pitchFamily="18" charset="0"/>
                        <a:cs typeface="Times New Roman" panose="02020603050405020304" pitchFamily="18" charset="0"/>
                      </a:rPr>
                      <m:t>∀</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𝑖</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sz="2200" b="0" i="1" smtClean="0">
                        <a:latin typeface="Cambria Math" panose="02040503050406030204" pitchFamily="18" charset="0"/>
                        <a:ea typeface="Cambria Math" panose="02040503050406030204" pitchFamily="18" charset="0"/>
                        <a:cs typeface="Times New Roman" panose="02020603050405020304" pitchFamily="18" charset="0"/>
                      </a:rPr>
                      <m:t>𝐶𝑁</m:t>
                    </m:r>
                  </m:oMath>
                </a14:m>
                <a:r>
                  <a:rPr lang="en-US" sz="2200" smtClean="0">
                    <a:latin typeface="Times New Roman" panose="02020603050405020304" pitchFamily="18" charset="0"/>
                    <a:cs typeface="Times New Roman" panose="02020603050405020304" pitchFamily="18" charset="0"/>
                  </a:rPr>
                  <a:t>: </a:t>
                </a:r>
              </a:p>
              <a:p>
                <a:pPr marL="914400" lvl="2" indent="0">
                  <a:buNone/>
                </a:pPr>
                <a:r>
                  <a:rPr lang="en-US" sz="1800" smtClean="0">
                    <a:latin typeface="Times New Roman" panose="02020603050405020304" pitchFamily="18" charset="0"/>
                    <a:cs typeface="Times New Roman" panose="02020603050405020304" pitchFamily="18" charset="0"/>
                  </a:rPr>
                  <a:t>     Th</a:t>
                </a:r>
                <a:r>
                  <a:rPr lang="en-US" sz="1800" baseline="-25000" smtClean="0">
                    <a:latin typeface="Times New Roman" panose="02020603050405020304" pitchFamily="18" charset="0"/>
                    <a:cs typeface="Times New Roman" panose="02020603050405020304" pitchFamily="18" charset="0"/>
                  </a:rPr>
                  <a:t>i</a:t>
                </a:r>
                <a:r>
                  <a:rPr lang="en-US" sz="1800" smtClean="0">
                    <a:latin typeface="Times New Roman" panose="02020603050405020304" pitchFamily="18" charset="0"/>
                    <a:cs typeface="Times New Roman" panose="02020603050405020304" pitchFamily="18" charset="0"/>
                  </a:rPr>
                  <a:t>={th</a:t>
                </a:r>
                <a:r>
                  <a:rPr lang="en-US" sz="1800" baseline="-25000" smtClean="0">
                    <a:latin typeface="Times New Roman" panose="02020603050405020304" pitchFamily="18" charset="0"/>
                    <a:cs typeface="Times New Roman" panose="02020603050405020304" pitchFamily="18" charset="0"/>
                  </a:rPr>
                  <a:t>i1</a:t>
                </a:r>
                <a:r>
                  <a:rPr lang="en-US" sz="1800" smtClean="0">
                    <a:latin typeface="Times New Roman" panose="02020603050405020304" pitchFamily="18" charset="0"/>
                    <a:cs typeface="Times New Roman" panose="02020603050405020304" pitchFamily="18" charset="0"/>
                  </a:rPr>
                  <a:t>,th</a:t>
                </a:r>
                <a:r>
                  <a:rPr lang="en-US" sz="1800" baseline="-25000" smtClean="0">
                    <a:latin typeface="Times New Roman" panose="02020603050405020304" pitchFamily="18" charset="0"/>
                    <a:cs typeface="Times New Roman" panose="02020603050405020304" pitchFamily="18" charset="0"/>
                  </a:rPr>
                  <a:t>i2</a:t>
                </a:r>
                <a:r>
                  <a:rPr lang="en-US" sz="1800" smtClean="0">
                    <a:latin typeface="Times New Roman" panose="02020603050405020304" pitchFamily="18" charset="0"/>
                    <a:cs typeface="Times New Roman" panose="02020603050405020304" pitchFamily="18" charset="0"/>
                  </a:rPr>
                  <a:t>,..,th</a:t>
                </a:r>
                <a:r>
                  <a:rPr lang="en-US" sz="1800" baseline="-25000" smtClean="0">
                    <a:latin typeface="Times New Roman" panose="02020603050405020304" pitchFamily="18" charset="0"/>
                    <a:cs typeface="Times New Roman" panose="02020603050405020304" pitchFamily="18" charset="0"/>
                  </a:rPr>
                  <a:t>iM</a:t>
                </a:r>
                <a:r>
                  <a:rPr lang="en-US" sz="1800" smtClean="0">
                    <a:latin typeface="Times New Roman" panose="02020603050405020304" pitchFamily="18" charset="0"/>
                    <a:cs typeface="Times New Roman" panose="02020603050405020304" pitchFamily="18" charset="0"/>
                  </a:rPr>
                  <a:t>}, </a:t>
                </a:r>
                <a14:m>
                  <m:oMath xmlns:m="http://schemas.openxmlformats.org/officeDocument/2006/math">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𝑖</m:t>
                    </m:r>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𝐶𝑁</m:t>
                    </m:r>
                  </m:oMath>
                </a14:m>
                <a:endParaRPr lang="en-US" sz="1800" smtClean="0">
                  <a:latin typeface="Times New Roman" panose="02020603050405020304" pitchFamily="18" charset="0"/>
                  <a:cs typeface="Times New Roman" panose="02020603050405020304" pitchFamily="18" charset="0"/>
                </a:endParaRPr>
              </a:p>
              <a:p>
                <a:pPr marL="914400" lvl="2" indent="0">
                  <a:buNone/>
                </a:pPr>
                <a:r>
                  <a:rPr lang="en-US" sz="1800" smtClean="0">
                    <a:latin typeface="Times New Roman" panose="02020603050405020304" pitchFamily="18" charset="0"/>
                    <a:cs typeface="Times New Roman" panose="02020603050405020304" pitchFamily="18" charset="0"/>
                  </a:rPr>
                  <a:t>     G</a:t>
                </a:r>
                <a:r>
                  <a:rPr lang="en-US" sz="1800" baseline="-25000" smtClean="0">
                    <a:latin typeface="Times New Roman" panose="02020603050405020304" pitchFamily="18" charset="0"/>
                    <a:cs typeface="Times New Roman" panose="02020603050405020304" pitchFamily="18" charset="0"/>
                  </a:rPr>
                  <a:t>i</a:t>
                </a:r>
                <a:r>
                  <a:rPr lang="en-US" sz="1800" smtClean="0">
                    <a:latin typeface="Times New Roman" panose="02020603050405020304" pitchFamily="18" charset="0"/>
                    <a:cs typeface="Times New Roman" panose="02020603050405020304" pitchFamily="18" charset="0"/>
                  </a:rPr>
                  <a:t>={g</a:t>
                </a:r>
                <a:r>
                  <a:rPr lang="en-US" sz="1800" baseline="-25000" smtClean="0">
                    <a:latin typeface="Times New Roman" panose="02020603050405020304" pitchFamily="18" charset="0"/>
                    <a:cs typeface="Times New Roman" panose="02020603050405020304" pitchFamily="18" charset="0"/>
                  </a:rPr>
                  <a:t>i1</a:t>
                </a:r>
                <a:r>
                  <a:rPr lang="en-US" sz="1800" smtClean="0">
                    <a:latin typeface="Times New Roman" panose="02020603050405020304" pitchFamily="18" charset="0"/>
                    <a:cs typeface="Times New Roman" panose="02020603050405020304" pitchFamily="18" charset="0"/>
                  </a:rPr>
                  <a:t>,g</a:t>
                </a:r>
                <a:r>
                  <a:rPr lang="en-US" sz="1800" baseline="-25000" smtClean="0">
                    <a:latin typeface="Times New Roman" panose="02020603050405020304" pitchFamily="18" charset="0"/>
                    <a:cs typeface="Times New Roman" panose="02020603050405020304" pitchFamily="18" charset="0"/>
                  </a:rPr>
                  <a:t>i2</a:t>
                </a:r>
                <a:r>
                  <a:rPr lang="en-US" sz="1800" smtClean="0">
                    <a:latin typeface="Times New Roman" panose="02020603050405020304" pitchFamily="18" charset="0"/>
                    <a:cs typeface="Times New Roman" panose="02020603050405020304" pitchFamily="18" charset="0"/>
                  </a:rPr>
                  <a:t>,..,g</a:t>
                </a:r>
                <a:r>
                  <a:rPr lang="en-US" sz="1800" baseline="-25000" smtClean="0">
                    <a:latin typeface="Times New Roman" panose="02020603050405020304" pitchFamily="18" charset="0"/>
                    <a:cs typeface="Times New Roman" panose="02020603050405020304" pitchFamily="18" charset="0"/>
                  </a:rPr>
                  <a:t>iM</a:t>
                </a:r>
                <a:r>
                  <a:rPr lang="en-US" sz="1800">
                    <a:latin typeface="Times New Roman" panose="02020603050405020304" pitchFamily="18" charset="0"/>
                    <a:cs typeface="Times New Roman" panose="02020603050405020304" pitchFamily="18" charset="0"/>
                  </a:rPr>
                  <a:t>}, </a:t>
                </a:r>
                <a14:m>
                  <m:oMath xmlns:m="http://schemas.openxmlformats.org/officeDocument/2006/math">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𝑖</m:t>
                    </m:r>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i="1">
                        <a:latin typeface="Cambria Math" panose="02040503050406030204" pitchFamily="18" charset="0"/>
                        <a:ea typeface="Cambria Math" panose="02040503050406030204" pitchFamily="18" charset="0"/>
                        <a:cs typeface="Times New Roman" panose="02020603050405020304" pitchFamily="18" charset="0"/>
                      </a:rPr>
                      <m:t>𝐶𝑁</m:t>
                    </m:r>
                  </m:oMath>
                </a14:m>
                <a:endParaRPr lang="en-US" sz="1800" smtClean="0">
                  <a:latin typeface="Times New Roman" panose="02020603050405020304" pitchFamily="18" charset="0"/>
                  <a:ea typeface="Cambria Math" panose="02040503050406030204" pitchFamily="18" charset="0"/>
                  <a:cs typeface="Times New Roman" panose="02020603050405020304" pitchFamily="18" charset="0"/>
                </a:endParaRPr>
              </a:p>
              <a:p>
                <a:pPr marL="914400" lvl="2" indent="0">
                  <a:buNone/>
                </a:pPr>
                <a:r>
                  <a:rPr lang="en-US" sz="2200" smtClean="0">
                    <a:latin typeface="Times New Roman" panose="02020603050405020304" pitchFamily="18" charset="0"/>
                    <a:cs typeface="Times New Roman" panose="02020603050405020304" pitchFamily="18" charset="0"/>
                  </a:rPr>
                  <a:t>- Nhập </a:t>
                </a:r>
                <a:r>
                  <a:rPr lang="en-US" sz="2200">
                    <a:latin typeface="Times New Roman" panose="02020603050405020304" pitchFamily="18" charset="0"/>
                    <a:cs typeface="Times New Roman" panose="02020603050405020304" pitchFamily="18" charset="0"/>
                  </a:rPr>
                  <a:t>vào tên hàng</a:t>
                </a:r>
                <a:r>
                  <a:rPr lang="en-US" sz="2200" smtClean="0">
                    <a:latin typeface="Times New Roman" panose="02020603050405020304" pitchFamily="18" charset="0"/>
                    <a:cs typeface="Times New Roman" panose="02020603050405020304" pitchFamily="18" charset="0"/>
                  </a:rPr>
                  <a:t>: X</a:t>
                </a:r>
                <a:endParaRPr lang="en-US" sz="2200">
                  <a:latin typeface="Times New Roman" panose="02020603050405020304" pitchFamily="18" charset="0"/>
                  <a:cs typeface="Times New Roman" panose="02020603050405020304" pitchFamily="18" charset="0"/>
                </a:endParaRPr>
              </a:p>
              <a:p>
                <a:pPr marL="0" lvl="1" indent="0">
                  <a:buNone/>
                </a:pPr>
                <a:r>
                  <a:rPr lang="en-US" sz="2200" smtClean="0">
                    <a:latin typeface="Times New Roman" panose="02020603050405020304" pitchFamily="18" charset="0"/>
                    <a:cs typeface="Times New Roman" panose="02020603050405020304" pitchFamily="18" charset="0"/>
                  </a:rPr>
                  <a:t>      </a:t>
                </a:r>
                <a:endParaRPr lang="en-US">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84048" y="1060704"/>
                <a:ext cx="11384280" cy="5586984"/>
              </a:xfrm>
              <a:blipFill>
                <a:blip r:embed="rId2"/>
                <a:stretch>
                  <a:fillRect l="-696" t="-1309"/>
                </a:stretch>
              </a:blipFill>
            </p:spPr>
            <p:txBody>
              <a:bodyPr/>
              <a:lstStyle/>
              <a:p>
                <a:r>
                  <a:rPr lang="en-US">
                    <a:noFill/>
                  </a:rPr>
                  <a:t> </a:t>
                </a:r>
              </a:p>
            </p:txBody>
          </p:sp>
        </mc:Fallback>
      </mc:AlternateContent>
    </p:spTree>
    <p:extLst>
      <p:ext uri="{BB962C8B-B14F-4D97-AF65-F5344CB8AC3E}">
        <p14:creationId xmlns:p14="http://schemas.microsoft.com/office/powerpoint/2010/main" val="30526031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200">
                <a:solidFill>
                  <a:schemeClr val="tx1"/>
                </a:solidFill>
              </a:rPr>
              <a:t>Sử dụng phương pháp ngôn ngữ tự nhiên để biểu thuật toán sau:</a:t>
            </a:r>
            <a:br>
              <a:rPr lang="en-US" sz="2200">
                <a:solidFill>
                  <a:schemeClr val="tx1"/>
                </a:solidFill>
              </a:rPr>
            </a:br>
            <a:endParaRPr lang="en-US" sz="2200">
              <a:solidFill>
                <a:schemeClr val="tx1"/>
              </a:solidFill>
            </a:endParaRPr>
          </a:p>
        </p:txBody>
      </p:sp>
      <p:sp>
        <p:nvSpPr>
          <p:cNvPr id="3" name="Content Placeholder 2"/>
          <p:cNvSpPr>
            <a:spLocks noGrp="1"/>
          </p:cNvSpPr>
          <p:nvPr>
            <p:ph idx="1"/>
          </p:nvPr>
        </p:nvSpPr>
        <p:spPr>
          <a:xfrm>
            <a:off x="701040" y="1496441"/>
            <a:ext cx="10515600" cy="4351338"/>
          </a:xfrm>
        </p:spPr>
        <p:txBody>
          <a:bodyPr/>
          <a:lstStyle/>
          <a:p>
            <a:endParaRPr lang="en-US"/>
          </a:p>
          <a:p>
            <a:pPr marL="0" indent="0">
              <a:buNone/>
            </a:pPr>
            <a:r>
              <a:rPr lang="en-US"/>
              <a:t>Một </a:t>
            </a:r>
            <a:r>
              <a:rPr lang="en-US" smtClean="0"/>
              <a:t>cơ sở sản xuất có N cửa hàng, </a:t>
            </a:r>
            <a:r>
              <a:rPr lang="en-US"/>
              <a:t>mỗi </a:t>
            </a:r>
            <a:r>
              <a:rPr lang="en-US" smtClean="0"/>
              <a:t>cửa hàng cung cấp M dịch vụ, </a:t>
            </a:r>
            <a:r>
              <a:rPr lang="en-US"/>
              <a:t>mỗi </a:t>
            </a:r>
            <a:r>
              <a:rPr lang="en-US" smtClean="0"/>
              <a:t>dịch vụ người </a:t>
            </a:r>
            <a:r>
              <a:rPr lang="en-US"/>
              <a:t>ta quản lý tên </a:t>
            </a:r>
            <a:r>
              <a:rPr lang="en-US" smtClean="0"/>
              <a:t>dịch vụ, giá và họ tên nhân viên phụ trách dịch vụ. </a:t>
            </a:r>
            <a:r>
              <a:rPr lang="en-US"/>
              <a:t>Viết các thuật toán sau:</a:t>
            </a:r>
          </a:p>
          <a:p>
            <a:r>
              <a:rPr lang="en-US" smtClean="0"/>
              <a:t>Liệt kê ra tên  dịch vụ của nhân viên X quản lý</a:t>
            </a:r>
          </a:p>
          <a:p>
            <a:r>
              <a:rPr lang="en-US" smtClean="0"/>
              <a:t>Tìm ra tên cửa hàng, tên dịch vụ đầu tiên  của các dịch vụ có giá thấp nhất.</a:t>
            </a:r>
          </a:p>
          <a:p>
            <a:r>
              <a:rPr lang="en-US" smtClean="0"/>
              <a:t>In ra trung bình cộng về giá của từng cửa hàng</a:t>
            </a:r>
            <a:endParaRPr lang="en-US"/>
          </a:p>
        </p:txBody>
      </p:sp>
    </p:spTree>
    <p:extLst>
      <p:ext uri="{BB962C8B-B14F-4D97-AF65-F5344CB8AC3E}">
        <p14:creationId xmlns:p14="http://schemas.microsoft.com/office/powerpoint/2010/main" val="27772274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8512" y="2751709"/>
            <a:ext cx="10515600" cy="1325563"/>
          </a:xfrm>
        </p:spPr>
        <p:txBody>
          <a:bodyPr>
            <a:normAutofit fontScale="90000"/>
          </a:bodyPr>
          <a:lstStyle/>
          <a:p>
            <a:r>
              <a:rPr lang="en-US"/>
              <a:t>PHẦN 3. </a:t>
            </a:r>
            <a:r>
              <a:rPr lang="vi-VN"/>
              <a:t>KỸ THUẬT LẬP TRÌNH ĐƠN THỂ</a:t>
            </a:r>
            <a:r>
              <a:rPr lang="en-US"/>
              <a:t/>
            </a:r>
            <a:br>
              <a:rPr lang="en-US"/>
            </a:br>
            <a:endParaRPr lang="en-US"/>
          </a:p>
        </p:txBody>
      </p:sp>
    </p:spTree>
    <p:extLst>
      <p:ext uri="{BB962C8B-B14F-4D97-AF65-F5344CB8AC3E}">
        <p14:creationId xmlns:p14="http://schemas.microsoft.com/office/powerpoint/2010/main" val="3508055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smtClean="0"/>
              <a:t>Cơ bản về NNLT C</a:t>
            </a:r>
            <a:endParaRPr lang="en-US"/>
          </a:p>
        </p:txBody>
      </p:sp>
      <p:sp>
        <p:nvSpPr>
          <p:cNvPr id="3" name="Content Placeholder 2"/>
          <p:cNvSpPr>
            <a:spLocks noGrp="1"/>
          </p:cNvSpPr>
          <p:nvPr>
            <p:ph idx="1"/>
          </p:nvPr>
        </p:nvSpPr>
        <p:spPr>
          <a:xfrm>
            <a:off x="838200" y="1158113"/>
            <a:ext cx="10515600" cy="4351338"/>
          </a:xfrm>
        </p:spPr>
        <p:txBody>
          <a:bodyPr>
            <a:normAutofit fontScale="92500" lnSpcReduction="10000"/>
          </a:bodyPr>
          <a:lstStyle/>
          <a:p>
            <a:r>
              <a:rPr lang="en-US" smtClean="0">
                <a:latin typeface="Times New Roman" panose="02020603050405020304" pitchFamily="18" charset="0"/>
                <a:cs typeface="Times New Roman" panose="02020603050405020304" pitchFamily="18" charset="0"/>
              </a:rPr>
              <a:t>Khai báo biến: &lt;Kiểu&gt; danh sách các biến</a:t>
            </a:r>
          </a:p>
          <a:p>
            <a:r>
              <a:rPr lang="en-US" smtClean="0">
                <a:latin typeface="Times New Roman" panose="02020603050405020304" pitchFamily="18" charset="0"/>
                <a:cs typeface="Times New Roman" panose="02020603050405020304" pitchFamily="18" charset="0"/>
              </a:rPr>
              <a:t>Các cấu trúc rẻ nhánh: if, switch</a:t>
            </a:r>
          </a:p>
          <a:p>
            <a:r>
              <a:rPr lang="en-US" smtClean="0">
                <a:latin typeface="Times New Roman" panose="02020603050405020304" pitchFamily="18" charset="0"/>
                <a:cs typeface="Times New Roman" panose="02020603050405020304" pitchFamily="18" charset="0"/>
              </a:rPr>
              <a:t>Cấu trúc lặp: for, while, do…while</a:t>
            </a:r>
          </a:p>
          <a:p>
            <a:endParaRPr lang="en-US" smtClean="0">
              <a:latin typeface="Times New Roman" panose="02020603050405020304" pitchFamily="18" charset="0"/>
              <a:cs typeface="Times New Roman" panose="02020603050405020304" pitchFamily="18" charset="0"/>
            </a:endParaRPr>
          </a:p>
          <a:p>
            <a:r>
              <a:rPr lang="en-US" smtClean="0">
                <a:latin typeface="Times New Roman" panose="02020603050405020304" pitchFamily="18" charset="0"/>
                <a:cs typeface="Times New Roman" panose="02020603050405020304" pitchFamily="18" charset="0"/>
              </a:rPr>
              <a:t>Con trỏ</a:t>
            </a:r>
            <a:endParaRPr lang="en-US">
              <a:latin typeface="Times New Roman" panose="02020603050405020304" pitchFamily="18" charset="0"/>
              <a:cs typeface="Times New Roman" panose="02020603050405020304" pitchFamily="18" charset="0"/>
            </a:endParaRPr>
          </a:p>
          <a:p>
            <a:r>
              <a:rPr lang="en-US" smtClean="0">
                <a:latin typeface="Times New Roman" panose="02020603050405020304" pitchFamily="18" charset="0"/>
                <a:cs typeface="Times New Roman" panose="02020603050405020304" pitchFamily="18" charset="0"/>
              </a:rPr>
              <a:t>Mảng 1 chiều</a:t>
            </a:r>
          </a:p>
          <a:p>
            <a:r>
              <a:rPr lang="en-US">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Hàm:</a:t>
            </a:r>
          </a:p>
          <a:p>
            <a:pPr lvl="1"/>
            <a:r>
              <a:rPr lang="en-US" smtClean="0">
                <a:latin typeface="Times New Roman" panose="02020603050405020304" pitchFamily="18" charset="0"/>
                <a:cs typeface="Times New Roman" panose="02020603050405020304" pitchFamily="18" charset="0"/>
              </a:rPr>
              <a:t>Truyền tham số cho hàm: truyền bằng giá trị, truyền bằng địa chỉ</a:t>
            </a:r>
          </a:p>
          <a:p>
            <a:pPr lvl="1"/>
            <a:r>
              <a:rPr lang="en-US" smtClean="0">
                <a:latin typeface="Times New Roman" panose="02020603050405020304" pitchFamily="18" charset="0"/>
                <a:cs typeface="Times New Roman" panose="02020603050405020304" pitchFamily="18" charset="0"/>
              </a:rPr>
              <a:t>Đệ qui</a:t>
            </a:r>
          </a:p>
          <a:p>
            <a:r>
              <a:rPr lang="en-US" smtClean="0">
                <a:latin typeface="Times New Roman" panose="02020603050405020304" pitchFamily="18" charset="0"/>
                <a:cs typeface="Times New Roman" panose="02020603050405020304" pitchFamily="18" charset="0"/>
              </a:rPr>
              <a:t>Kiểu cấu trúc (struct), mảng 1 chiều có kiểu struct</a:t>
            </a:r>
          </a:p>
          <a:p>
            <a:pPr lvl="1"/>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5962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371" y="118383"/>
            <a:ext cx="11353800" cy="1325563"/>
          </a:xfrm>
        </p:spPr>
        <p:txBody>
          <a:bodyPr>
            <a:normAutofit/>
          </a:bodyPr>
          <a:lstStyle/>
          <a:p>
            <a:r>
              <a:rPr lang="en-US" dirty="0" smtClean="0"/>
              <a:t>Cấu </a:t>
            </a:r>
            <a:r>
              <a:rPr lang="en-US" dirty="0"/>
              <a:t>trúc tổng quát của một hệ thống máy </a:t>
            </a:r>
            <a:r>
              <a:rPr lang="en-US" dirty="0" smtClean="0"/>
              <a:t>tính</a:t>
            </a:r>
            <a:endParaRPr lang="vi-VN" dirty="0"/>
          </a:p>
        </p:txBody>
      </p:sp>
      <p:sp>
        <p:nvSpPr>
          <p:cNvPr id="6" name="Content Placeholder 5"/>
          <p:cNvSpPr>
            <a:spLocks noGrp="1"/>
          </p:cNvSpPr>
          <p:nvPr>
            <p:ph idx="1"/>
          </p:nvPr>
        </p:nvSpPr>
        <p:spPr>
          <a:xfrm>
            <a:off x="537029" y="1443946"/>
            <a:ext cx="10816771" cy="5145539"/>
          </a:xfrm>
        </p:spPr>
        <p:txBody>
          <a:bodyPr>
            <a:normAutofit lnSpcReduction="10000"/>
          </a:bodyPr>
          <a:lstStyle/>
          <a:p>
            <a:pPr marL="0" indent="0">
              <a:buNone/>
            </a:pPr>
            <a:r>
              <a:rPr lang="vi-VN" dirty="0" smtClean="0">
                <a:latin typeface="Times New Roman" panose="02020603050405020304" pitchFamily="18" charset="0"/>
                <a:cs typeface="Times New Roman" panose="02020603050405020304" pitchFamily="18" charset="0"/>
              </a:rPr>
              <a:t>Bộ xử lý trung tâm (CPU): là bộ não của máy tính</a:t>
            </a:r>
          </a:p>
          <a:p>
            <a:r>
              <a:rPr lang="vi-VN" dirty="0" smtClean="0">
                <a:latin typeface="Times New Roman" panose="02020603050405020304" pitchFamily="18" charset="0"/>
                <a:cs typeface="Times New Roman" panose="02020603050405020304" pitchFamily="18" charset="0"/>
              </a:rPr>
              <a:t> Chức năng </a:t>
            </a:r>
          </a:p>
          <a:p>
            <a:pPr lvl="1">
              <a:buFontTx/>
              <a:buChar char="-"/>
            </a:pPr>
            <a:r>
              <a:rPr lang="vi-VN" dirty="0" smtClean="0">
                <a:latin typeface="Times New Roman" panose="02020603050405020304" pitchFamily="18" charset="0"/>
                <a:cs typeface="Times New Roman" panose="02020603050405020304" pitchFamily="18" charset="0"/>
              </a:rPr>
              <a:t>Điều khiển mọi hoạt động của máy tính </a:t>
            </a:r>
          </a:p>
          <a:p>
            <a:pPr lvl="1">
              <a:buFontTx/>
              <a:buChar char="-"/>
            </a:pPr>
            <a:r>
              <a:rPr lang="vi-VN" dirty="0" smtClean="0">
                <a:latin typeface="Times New Roman" panose="02020603050405020304" pitchFamily="18" charset="0"/>
                <a:cs typeface="Times New Roman" panose="02020603050405020304" pitchFamily="18" charset="0"/>
              </a:rPr>
              <a:t>Xử lý dữ liệu </a:t>
            </a:r>
          </a:p>
          <a:p>
            <a:r>
              <a:rPr lang="vi-VN" dirty="0" smtClean="0">
                <a:latin typeface="Times New Roman" panose="02020603050405020304" pitchFamily="18" charset="0"/>
                <a:cs typeface="Times New Roman" panose="02020603050405020304" pitchFamily="18" charset="0"/>
              </a:rPr>
              <a:t> Nguyên tắc hoạt động cơ bản: </a:t>
            </a:r>
          </a:p>
          <a:p>
            <a:pPr lvl="1"/>
            <a:r>
              <a:rPr lang="vi-VN" dirty="0" smtClean="0">
                <a:latin typeface="Times New Roman" panose="02020603050405020304" pitchFamily="18" charset="0"/>
                <a:cs typeface="Times New Roman" panose="02020603050405020304" pitchFamily="18" charset="0"/>
              </a:rPr>
              <a:t>CPU hoạt động theo chương trình nằm trong bộ nhớ chính </a:t>
            </a:r>
          </a:p>
          <a:p>
            <a:r>
              <a:rPr lang="vi-VN" dirty="0" smtClean="0">
                <a:latin typeface="Times New Roman" panose="02020603050405020304" pitchFamily="18" charset="0"/>
                <a:cs typeface="Times New Roman" panose="02020603050405020304" pitchFamily="18" charset="0"/>
              </a:rPr>
              <a:t>Các thành phần chính:</a:t>
            </a:r>
          </a:p>
          <a:p>
            <a:pPr lvl="1">
              <a:buFontTx/>
              <a:buChar char="-"/>
            </a:pPr>
            <a:r>
              <a:rPr lang="vi-VN" dirty="0" smtClean="0">
                <a:latin typeface="Times New Roman" panose="02020603050405020304" pitchFamily="18" charset="0"/>
                <a:cs typeface="Times New Roman" panose="02020603050405020304" pitchFamily="18" charset="0"/>
              </a:rPr>
              <a:t>Đơn vị điều khiển (Control Unit): Điều khiển mọi công việc trong máy tính</a:t>
            </a:r>
          </a:p>
          <a:p>
            <a:pPr lvl="1">
              <a:buFontTx/>
              <a:buChar char="-"/>
            </a:pPr>
            <a:r>
              <a:rPr lang="vi-VN" dirty="0" smtClean="0">
                <a:latin typeface="Times New Roman" panose="02020603050405020304" pitchFamily="18" charset="0"/>
                <a:cs typeface="Times New Roman" panose="02020603050405020304" pitchFamily="18" charset="0"/>
              </a:rPr>
              <a:t>Đơn vị số học và logic (Arithmetic and Logic Unit): Tính toán tất cả các phép toán số học và logic</a:t>
            </a:r>
          </a:p>
          <a:p>
            <a:pPr lvl="1">
              <a:buFontTx/>
              <a:buChar char="-"/>
            </a:pPr>
            <a:r>
              <a:rPr lang="vi-VN" dirty="0" smtClean="0">
                <a:latin typeface="Times New Roman" panose="02020603050405020304" pitchFamily="18" charset="0"/>
                <a:cs typeface="Times New Roman" panose="02020603050405020304" pitchFamily="18" charset="0"/>
              </a:rPr>
              <a:t>Tập các thanh ghi (Registers</a:t>
            </a:r>
            <a:r>
              <a:rPr lang="vi-VN" smtClean="0">
                <a:latin typeface="Times New Roman" panose="02020603050405020304" pitchFamily="18" charset="0"/>
                <a:cs typeface="Times New Roman" panose="02020603050405020304" pitchFamily="18" charset="0"/>
              </a:rPr>
              <a:t>): lư</a:t>
            </a:r>
            <a:r>
              <a:rPr lang="en-US" smtClean="0">
                <a:latin typeface="Times New Roman" panose="02020603050405020304" pitchFamily="18" charset="0"/>
                <a:cs typeface="Times New Roman" panose="02020603050405020304" pitchFamily="18" charset="0"/>
              </a:rPr>
              <a:t>u</a:t>
            </a:r>
            <a:r>
              <a:rPr lang="vi-VN" smtClean="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trữ tạm thời dữ liệu có dung lượng nhỏ</a:t>
            </a:r>
          </a:p>
          <a:p>
            <a:pPr>
              <a:buFontTx/>
              <a:buChar char="-"/>
            </a:pPr>
            <a:r>
              <a:rPr lang="vi-VN" dirty="0" smtClean="0">
                <a:latin typeface="Times New Roman" panose="02020603050405020304" pitchFamily="18" charset="0"/>
                <a:cs typeface="Times New Roman" panose="02020603050405020304" pitchFamily="18" charset="0"/>
              </a:rPr>
              <a:t>Đơn vị đo: Hz</a:t>
            </a:r>
            <a:endParaRPr lang="vi-VN"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7130542" y="1443946"/>
            <a:ext cx="4978590" cy="2117788"/>
          </a:xfrm>
          <a:prstGeom prst="rect">
            <a:avLst/>
          </a:prstGeom>
        </p:spPr>
      </p:pic>
    </p:spTree>
    <p:extLst>
      <p:ext uri="{BB962C8B-B14F-4D97-AF65-F5344CB8AC3E}">
        <p14:creationId xmlns:p14="http://schemas.microsoft.com/office/powerpoint/2010/main" val="79816028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 TRỎ</a:t>
            </a:r>
            <a:endParaRPr lang="en-US"/>
          </a:p>
        </p:txBody>
      </p:sp>
      <p:sp>
        <p:nvSpPr>
          <p:cNvPr id="3" name="Content Placeholder 2"/>
          <p:cNvSpPr>
            <a:spLocks noGrp="1"/>
          </p:cNvSpPr>
          <p:nvPr>
            <p:ph idx="1"/>
          </p:nvPr>
        </p:nvSpPr>
        <p:spPr>
          <a:xfrm>
            <a:off x="838200" y="1690688"/>
            <a:ext cx="10515600" cy="4640771"/>
          </a:xfrm>
        </p:spPr>
        <p:txBody>
          <a:bodyPr>
            <a:normAutofit fontScale="85000" lnSpcReduction="20000"/>
          </a:bodyPr>
          <a:lstStyle/>
          <a:p>
            <a:r>
              <a:rPr lang="en-US">
                <a:latin typeface="Times New Roman" panose="02020603050405020304" pitchFamily="18" charset="0"/>
                <a:cs typeface="Times New Roman" panose="02020603050405020304" pitchFamily="18" charset="0"/>
              </a:rPr>
              <a:t>Con trỏ là biến dùng để chứa địa chỉ của biến </a:t>
            </a:r>
            <a:r>
              <a:rPr lang="en-US" smtClean="0">
                <a:latin typeface="Times New Roman" panose="02020603050405020304" pitchFamily="18" charset="0"/>
                <a:cs typeface="Times New Roman" panose="02020603050405020304" pitchFamily="18" charset="0"/>
              </a:rPr>
              <a:t>khác</a:t>
            </a:r>
          </a:p>
          <a:p>
            <a:r>
              <a:rPr lang="en-US" smtClean="0">
                <a:latin typeface="Times New Roman" panose="02020603050405020304" pitchFamily="18" charset="0"/>
                <a:cs typeface="Times New Roman" panose="02020603050405020304" pitchFamily="18" charset="0"/>
              </a:rPr>
              <a:t>Do </a:t>
            </a:r>
            <a:r>
              <a:rPr lang="en-US">
                <a:latin typeface="Times New Roman" panose="02020603050405020304" pitchFamily="18" charset="0"/>
                <a:cs typeface="Times New Roman" panose="02020603050405020304" pitchFamily="18" charset="0"/>
              </a:rPr>
              <a:t>có nhiều </a:t>
            </a:r>
            <a:r>
              <a:rPr lang="en-US" smtClean="0">
                <a:latin typeface="Times New Roman" panose="02020603050405020304" pitchFamily="18" charset="0"/>
                <a:cs typeface="Times New Roman" panose="02020603050405020304" pitchFamily="18" charset="0"/>
              </a:rPr>
              <a:t>loại địa </a:t>
            </a:r>
            <a:r>
              <a:rPr lang="en-US">
                <a:latin typeface="Times New Roman" panose="02020603050405020304" pitchFamily="18" charset="0"/>
                <a:cs typeface="Times New Roman" panose="02020603050405020304" pitchFamily="18" charset="0"/>
              </a:rPr>
              <a:t>chỉ nên cũng có nhiều loại biến con trỏ. </a:t>
            </a:r>
            <a:endParaRPr lang="en-US" smtClean="0">
              <a:latin typeface="Times New Roman" panose="02020603050405020304" pitchFamily="18" charset="0"/>
              <a:cs typeface="Times New Roman" panose="02020603050405020304" pitchFamily="18" charset="0"/>
            </a:endParaRPr>
          </a:p>
          <a:p>
            <a:r>
              <a:rPr lang="en-US" smtClean="0">
                <a:latin typeface="Times New Roman" panose="02020603050405020304" pitchFamily="18" charset="0"/>
                <a:cs typeface="Times New Roman" panose="02020603050405020304" pitchFamily="18" charset="0"/>
              </a:rPr>
              <a:t>Khai báo:</a:t>
            </a:r>
          </a:p>
          <a:p>
            <a:pPr marL="0" indent="0">
              <a:buNone/>
            </a:pPr>
            <a:r>
              <a:rPr lang="en-US" smtClean="0">
                <a:latin typeface="Times New Roman" panose="02020603050405020304" pitchFamily="18" charset="0"/>
                <a:cs typeface="Times New Roman" panose="02020603050405020304" pitchFamily="18" charset="0"/>
              </a:rPr>
              <a:t>	&lt; </a:t>
            </a:r>
            <a:r>
              <a:rPr lang="en-US">
                <a:latin typeface="Times New Roman" panose="02020603050405020304" pitchFamily="18" charset="0"/>
                <a:cs typeface="Times New Roman" panose="02020603050405020304" pitchFamily="18" charset="0"/>
              </a:rPr>
              <a:t>kiểu dữ liệu&gt; * &lt; tên biến </a:t>
            </a:r>
            <a:r>
              <a:rPr lang="en-US" smtClean="0">
                <a:latin typeface="Times New Roman" panose="02020603050405020304" pitchFamily="18" charset="0"/>
                <a:cs typeface="Times New Roman" panose="02020603050405020304" pitchFamily="18" charset="0"/>
              </a:rPr>
              <a:t>con </a:t>
            </a:r>
            <a:r>
              <a:rPr lang="en-US">
                <a:latin typeface="Times New Roman" panose="02020603050405020304" pitchFamily="18" charset="0"/>
                <a:cs typeface="Times New Roman" panose="02020603050405020304" pitchFamily="18" charset="0"/>
              </a:rPr>
              <a:t>trỏ </a:t>
            </a:r>
            <a:r>
              <a:rPr lang="en-US" smtClean="0">
                <a:latin typeface="Times New Roman" panose="02020603050405020304" pitchFamily="18" charset="0"/>
                <a:cs typeface="Times New Roman" panose="02020603050405020304" pitchFamily="18" charset="0"/>
              </a:rPr>
              <a:t>&gt;;</a:t>
            </a:r>
          </a:p>
          <a:p>
            <a:r>
              <a:rPr lang="en-US">
                <a:latin typeface="Times New Roman" panose="02020603050405020304" pitchFamily="18" charset="0"/>
                <a:cs typeface="Times New Roman" panose="02020603050405020304" pitchFamily="18" charset="0"/>
              </a:rPr>
              <a:t>Lấy giá trị tại vị trí con trỏ trỏ đến:  *&lt; tên biến con trỏ </a:t>
            </a:r>
            <a:r>
              <a:rPr lang="en-US" smtClean="0">
                <a:latin typeface="Times New Roman" panose="02020603050405020304" pitchFamily="18" charset="0"/>
                <a:cs typeface="Times New Roman" panose="02020603050405020304" pitchFamily="18" charset="0"/>
              </a:rPr>
              <a:t>&gt;;</a:t>
            </a:r>
          </a:p>
          <a:p>
            <a:r>
              <a:rPr lang="en-US" smtClean="0">
                <a:latin typeface="Times New Roman" panose="02020603050405020304" pitchFamily="18" charset="0"/>
                <a:cs typeface="Times New Roman" panose="02020603050405020304" pitchFamily="18" charset="0"/>
              </a:rPr>
              <a:t>Ví dụ:</a:t>
            </a:r>
          </a:p>
          <a:p>
            <a:pPr marL="0" indent="0">
              <a:buNone/>
            </a:pPr>
            <a:r>
              <a:rPr lang="en-US">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float x=10;</a:t>
            </a:r>
          </a:p>
          <a:p>
            <a:pPr marL="0" indent="0">
              <a:buNone/>
            </a:pPr>
            <a:r>
              <a:rPr lang="en-US">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float *p;</a:t>
            </a:r>
          </a:p>
          <a:p>
            <a:pPr marL="0" indent="0">
              <a:buNone/>
            </a:pPr>
            <a:r>
              <a:rPr lang="en-US">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p=&amp;x;</a:t>
            </a:r>
          </a:p>
          <a:p>
            <a:pPr marL="0" indent="0">
              <a:buNone/>
            </a:pPr>
            <a:r>
              <a:rPr lang="en-US">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*p=x+20;</a:t>
            </a:r>
          </a:p>
          <a:p>
            <a:pPr marL="0" indent="0">
              <a:buNone/>
            </a:pPr>
            <a:r>
              <a:rPr lang="en-US">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*p=30;</a:t>
            </a:r>
          </a:p>
          <a:p>
            <a:pPr marL="0" indent="0">
              <a:buNone/>
            </a:pPr>
            <a:r>
              <a:rPr lang="en-US">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x=30;</a:t>
            </a:r>
            <a:endParaRPr lang="en-US">
              <a:latin typeface="Times New Roman" panose="02020603050405020304" pitchFamily="18" charset="0"/>
              <a:cs typeface="Times New Roman" panose="02020603050405020304" pitchFamily="18" charset="0"/>
            </a:endParaRPr>
          </a:p>
          <a:p>
            <a:pPr marL="0" indent="0">
              <a:buNone/>
            </a:pPr>
            <a:endParaRPr lang="en-US">
              <a:latin typeface="Times New Roman" panose="02020603050405020304" pitchFamily="18" charset="0"/>
              <a:cs typeface="Times New Roman" panose="02020603050405020304" pitchFamily="18" charset="0"/>
            </a:endParaRPr>
          </a:p>
          <a:p>
            <a:pPr marL="0" indent="0">
              <a:buNone/>
            </a:pP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038744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 TRỎ</a:t>
            </a:r>
            <a:endParaRPr lang="en-US"/>
          </a:p>
        </p:txBody>
      </p:sp>
      <p:sp>
        <p:nvSpPr>
          <p:cNvPr id="3" name="Content Placeholder 2"/>
          <p:cNvSpPr>
            <a:spLocks noGrp="1"/>
          </p:cNvSpPr>
          <p:nvPr>
            <p:ph idx="1"/>
          </p:nvPr>
        </p:nvSpPr>
        <p:spPr>
          <a:xfrm>
            <a:off x="838200" y="1690689"/>
            <a:ext cx="10515600" cy="3402520"/>
          </a:xfrm>
        </p:spPr>
        <p:txBody>
          <a:bodyPr>
            <a:normAutofit/>
          </a:bodyPr>
          <a:lstStyle/>
          <a:p>
            <a:r>
              <a:rPr lang="en-US" sz="2200" smtClean="0">
                <a:latin typeface="Times New Roman" panose="02020603050405020304" pitchFamily="18" charset="0"/>
                <a:cs typeface="Times New Roman" panose="02020603050405020304" pitchFamily="18" charset="0"/>
              </a:rPr>
              <a:t>Cấp phát vùng nhớ động:</a:t>
            </a:r>
          </a:p>
          <a:p>
            <a:pPr marL="0" indent="0">
              <a:buNone/>
            </a:pPr>
            <a:r>
              <a:rPr lang="en-US" sz="2200" smtClean="0">
                <a:latin typeface="Times New Roman" panose="02020603050405020304" pitchFamily="18" charset="0"/>
                <a:cs typeface="Times New Roman" panose="02020603050405020304" pitchFamily="18" charset="0"/>
              </a:rPr>
              <a:t> 	&lt;Kiểu&gt; *&lt; </a:t>
            </a:r>
            <a:r>
              <a:rPr lang="en-US" sz="2200">
                <a:latin typeface="Times New Roman" panose="02020603050405020304" pitchFamily="18" charset="0"/>
                <a:cs typeface="Times New Roman" panose="02020603050405020304" pitchFamily="18" charset="0"/>
              </a:rPr>
              <a:t>tên biến con trỏ </a:t>
            </a:r>
            <a:r>
              <a:rPr lang="en-US" sz="2200" smtClean="0">
                <a:latin typeface="Times New Roman" panose="02020603050405020304" pitchFamily="18" charset="0"/>
                <a:cs typeface="Times New Roman" panose="02020603050405020304" pitchFamily="18" charset="0"/>
              </a:rPr>
              <a:t>&gt; </a:t>
            </a:r>
            <a:r>
              <a:rPr lang="en-US" sz="2200">
                <a:latin typeface="Times New Roman" panose="02020603050405020304" pitchFamily="18" charset="0"/>
                <a:cs typeface="Times New Roman" panose="02020603050405020304" pitchFamily="18" charset="0"/>
              </a:rPr>
              <a:t>= </a:t>
            </a:r>
            <a:r>
              <a:rPr lang="en-US" sz="2200" smtClean="0">
                <a:latin typeface="Times New Roman" panose="02020603050405020304" pitchFamily="18" charset="0"/>
                <a:cs typeface="Times New Roman" panose="02020603050405020304" pitchFamily="18" charset="0"/>
              </a:rPr>
              <a:t>(</a:t>
            </a:r>
            <a:r>
              <a:rPr lang="en-US" sz="2200">
                <a:latin typeface="Times New Roman" panose="02020603050405020304" pitchFamily="18" charset="0"/>
                <a:cs typeface="Times New Roman" panose="02020603050405020304" pitchFamily="18" charset="0"/>
              </a:rPr>
              <a:t>Kiểu </a:t>
            </a:r>
            <a:r>
              <a:rPr lang="en-US" sz="2200" smtClean="0">
                <a:latin typeface="Times New Roman" panose="02020603050405020304" pitchFamily="18" charset="0"/>
                <a:cs typeface="Times New Roman" panose="02020603050405020304" pitchFamily="18" charset="0"/>
              </a:rPr>
              <a:t>*) malloc(n);</a:t>
            </a:r>
          </a:p>
          <a:p>
            <a:pPr marL="0" indent="0">
              <a:buNone/>
            </a:pPr>
            <a:r>
              <a:rPr lang="en-US" sz="2200" smtClean="0">
                <a:latin typeface="Times New Roman" panose="02020603050405020304" pitchFamily="18" charset="0"/>
                <a:cs typeface="Times New Roman" panose="02020603050405020304" pitchFamily="18" charset="0"/>
              </a:rPr>
              <a:t>Cấp phát n byte, hàm trả về địa chỉ của vùng nhớ được cấp phát</a:t>
            </a:r>
          </a:p>
          <a:p>
            <a:pPr marL="0" indent="0">
              <a:buNone/>
            </a:pPr>
            <a:r>
              <a:rPr lang="en-US" sz="2200" smtClean="0">
                <a:latin typeface="Times New Roman" panose="02020603050405020304" pitchFamily="18" charset="0"/>
                <a:cs typeface="Times New Roman" panose="02020603050405020304" pitchFamily="18" charset="0"/>
              </a:rPr>
              <a:t>Ví dụ:</a:t>
            </a:r>
          </a:p>
          <a:p>
            <a:pPr marL="0" indent="0">
              <a:buNone/>
            </a:pPr>
            <a:r>
              <a:rPr lang="en-US" sz="2200" smtClean="0">
                <a:latin typeface="Times New Roman" panose="02020603050405020304" pitchFamily="18" charset="0"/>
                <a:cs typeface="Times New Roman" panose="02020603050405020304" pitchFamily="18" charset="0"/>
              </a:rPr>
              <a:t>	float </a:t>
            </a:r>
            <a:r>
              <a:rPr lang="en-US" sz="2200">
                <a:latin typeface="Times New Roman" panose="02020603050405020304" pitchFamily="18" charset="0"/>
                <a:cs typeface="Times New Roman" panose="02020603050405020304" pitchFamily="18" charset="0"/>
              </a:rPr>
              <a:t>*p=(float*)malloc(4);</a:t>
            </a:r>
          </a:p>
          <a:p>
            <a:pPr marL="0" indent="0">
              <a:buNone/>
            </a:pPr>
            <a:r>
              <a:rPr lang="en-US" sz="2200">
                <a:latin typeface="Times New Roman" panose="02020603050405020304" pitchFamily="18" charset="0"/>
                <a:cs typeface="Times New Roman" panose="02020603050405020304" pitchFamily="18" charset="0"/>
              </a:rPr>
              <a:t>	*p=123;</a:t>
            </a:r>
          </a:p>
          <a:p>
            <a:pPr marL="0" indent="0">
              <a:buNone/>
            </a:pPr>
            <a:r>
              <a:rPr lang="en-US" sz="2200">
                <a:latin typeface="Times New Roman" panose="02020603050405020304" pitchFamily="18" charset="0"/>
                <a:cs typeface="Times New Roman" panose="02020603050405020304" pitchFamily="18" charset="0"/>
              </a:rPr>
              <a:t>	printf("%f",*p);</a:t>
            </a:r>
          </a:p>
          <a:p>
            <a:pPr marL="0" indent="0">
              <a:buNone/>
            </a:pPr>
            <a:endParaRPr lang="en-US" sz="22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2997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8472" y="191389"/>
            <a:ext cx="10515600" cy="1125347"/>
          </a:xfrm>
        </p:spPr>
        <p:txBody>
          <a:bodyPr/>
          <a:lstStyle/>
          <a:p>
            <a:r>
              <a:rPr lang="en-US" smtClean="0"/>
              <a:t>HÀM</a:t>
            </a:r>
            <a:endParaRPr lang="en-US"/>
          </a:p>
        </p:txBody>
      </p:sp>
      <p:sp>
        <p:nvSpPr>
          <p:cNvPr id="3" name="Content Placeholder 2"/>
          <p:cNvSpPr>
            <a:spLocks noGrp="1"/>
          </p:cNvSpPr>
          <p:nvPr>
            <p:ph idx="1"/>
          </p:nvPr>
        </p:nvSpPr>
        <p:spPr>
          <a:xfrm>
            <a:off x="664464" y="1185545"/>
            <a:ext cx="10515600" cy="2782951"/>
          </a:xfrm>
        </p:spPr>
        <p:txBody>
          <a:bodyPr/>
          <a:lstStyle/>
          <a:p>
            <a:pPr marL="0" indent="0">
              <a:buNone/>
            </a:pPr>
            <a:r>
              <a:rPr lang="en-US" smtClean="0">
                <a:latin typeface="Times New Roman" panose="02020603050405020304" pitchFamily="18" charset="0"/>
                <a:cs typeface="Times New Roman" panose="02020603050405020304" pitchFamily="18" charset="0"/>
              </a:rPr>
              <a:t>&lt;Kiểu trả về&gt;  tênhàm </a:t>
            </a:r>
            <a:r>
              <a:rPr lang="en-US">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các tham số] )</a:t>
            </a:r>
            <a:endParaRPr lang="en-US">
              <a:latin typeface="Times New Roman" panose="02020603050405020304" pitchFamily="18" charset="0"/>
              <a:cs typeface="Times New Roman" panose="02020603050405020304" pitchFamily="18" charset="0"/>
            </a:endParaRPr>
          </a:p>
          <a:p>
            <a:pPr marL="0" indent="0">
              <a:buNone/>
            </a:pPr>
            <a:r>
              <a:rPr lang="en-US">
                <a:latin typeface="Times New Roman" panose="02020603050405020304" pitchFamily="18" charset="0"/>
                <a:cs typeface="Times New Roman" panose="02020603050405020304" pitchFamily="18" charset="0"/>
              </a:rPr>
              <a:t>{</a:t>
            </a:r>
          </a:p>
          <a:p>
            <a:pPr marL="457200" lvl="1" indent="0">
              <a:buNone/>
            </a:pPr>
            <a:r>
              <a:rPr lang="en-US">
                <a:latin typeface="Times New Roman" panose="02020603050405020304" pitchFamily="18" charset="0"/>
                <a:cs typeface="Times New Roman" panose="02020603050405020304" pitchFamily="18" charset="0"/>
              </a:rPr>
              <a:t>Khai báo các biến cục </a:t>
            </a:r>
            <a:r>
              <a:rPr lang="en-US" smtClean="0">
                <a:latin typeface="Times New Roman" panose="02020603050405020304" pitchFamily="18" charset="0"/>
                <a:cs typeface="Times New Roman" panose="02020603050405020304" pitchFamily="18" charset="0"/>
              </a:rPr>
              <a:t>bộ;</a:t>
            </a:r>
            <a:endParaRPr lang="en-US">
              <a:latin typeface="Times New Roman" panose="02020603050405020304" pitchFamily="18" charset="0"/>
              <a:cs typeface="Times New Roman" panose="02020603050405020304" pitchFamily="18" charset="0"/>
            </a:endParaRPr>
          </a:p>
          <a:p>
            <a:pPr marL="457200" lvl="1" indent="0">
              <a:buNone/>
            </a:pPr>
            <a:r>
              <a:rPr lang="en-US">
                <a:latin typeface="Times New Roman" panose="02020603050405020304" pitchFamily="18" charset="0"/>
                <a:cs typeface="Times New Roman" panose="02020603050405020304" pitchFamily="18" charset="0"/>
              </a:rPr>
              <a:t>Các câu </a:t>
            </a:r>
            <a:r>
              <a:rPr lang="en-US" smtClean="0">
                <a:latin typeface="Times New Roman" panose="02020603050405020304" pitchFamily="18" charset="0"/>
                <a:cs typeface="Times New Roman" panose="02020603050405020304" pitchFamily="18" charset="0"/>
              </a:rPr>
              <a:t>lệnh;</a:t>
            </a:r>
            <a:endParaRPr lang="en-US">
              <a:latin typeface="Times New Roman" panose="02020603050405020304" pitchFamily="18" charset="0"/>
              <a:cs typeface="Times New Roman" panose="02020603050405020304" pitchFamily="18" charset="0"/>
            </a:endParaRPr>
          </a:p>
          <a:p>
            <a:pPr marL="457200" lvl="1" indent="0">
              <a:buNone/>
            </a:pPr>
            <a:r>
              <a:rPr lang="en-US">
                <a:latin typeface="Times New Roman" panose="02020603050405020304" pitchFamily="18" charset="0"/>
                <a:cs typeface="Times New Roman" panose="02020603050405020304" pitchFamily="18" charset="0"/>
              </a:rPr>
              <a:t>[return[biểu thức];]</a:t>
            </a:r>
          </a:p>
          <a:p>
            <a:pPr marL="0" indent="0">
              <a:buNone/>
            </a:pPr>
            <a:r>
              <a:rPr lang="en-US">
                <a:latin typeface="Times New Roman" panose="02020603050405020304" pitchFamily="18" charset="0"/>
                <a:cs typeface="Times New Roman" panose="02020603050405020304" pitchFamily="18" charset="0"/>
              </a:rPr>
              <a:t>}</a:t>
            </a:r>
          </a:p>
          <a:p>
            <a:endParaRPr lang="en-US">
              <a:latin typeface="Times New Roman" panose="02020603050405020304" pitchFamily="18" charset="0"/>
              <a:cs typeface="Times New Roman" panose="02020603050405020304" pitchFamily="18" charset="0"/>
            </a:endParaRPr>
          </a:p>
        </p:txBody>
      </p:sp>
      <p:sp>
        <p:nvSpPr>
          <p:cNvPr id="4" name="Rectangle 3"/>
          <p:cNvSpPr/>
          <p:nvPr/>
        </p:nvSpPr>
        <p:spPr>
          <a:xfrm>
            <a:off x="5084064" y="2836332"/>
            <a:ext cx="6096000" cy="2959272"/>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just">
              <a:lnSpc>
                <a:spcPct val="115000"/>
              </a:lnSpc>
              <a:spcAft>
                <a:spcPts val="0"/>
              </a:spcAft>
            </a:pPr>
            <a:r>
              <a:rPr lang="vi-VN">
                <a:latin typeface="Courier New" panose="02070309020205020404" pitchFamily="49" charset="0"/>
                <a:ea typeface="Calibri" panose="020F0502020204030204" pitchFamily="34" charset="0"/>
              </a:rPr>
              <a:t>int laNguyenTo(int n) {</a:t>
            </a:r>
            <a:endParaRPr lang="en-US" sz="2400">
              <a:latin typeface="Times New Roman" panose="02020603050405020304" pitchFamily="18" charset="0"/>
              <a:ea typeface="Calibri" panose="020F0502020204030204" pitchFamily="34" charset="0"/>
            </a:endParaRPr>
          </a:p>
          <a:p>
            <a:pPr algn="just">
              <a:lnSpc>
                <a:spcPct val="115000"/>
              </a:lnSpc>
              <a:spcAft>
                <a:spcPts val="0"/>
              </a:spcAft>
            </a:pPr>
            <a:r>
              <a:rPr lang="vi-VN">
                <a:latin typeface="Courier New" panose="02070309020205020404" pitchFamily="49" charset="0"/>
                <a:ea typeface="Calibri" panose="020F0502020204030204" pitchFamily="34" charset="0"/>
              </a:rPr>
              <a:t>	if (n &lt; 2)</a:t>
            </a:r>
            <a:endParaRPr lang="en-US" sz="2400">
              <a:latin typeface="Times New Roman" panose="02020603050405020304" pitchFamily="18" charset="0"/>
              <a:ea typeface="Calibri" panose="020F0502020204030204" pitchFamily="34" charset="0"/>
            </a:endParaRPr>
          </a:p>
          <a:p>
            <a:pPr algn="just">
              <a:lnSpc>
                <a:spcPct val="115000"/>
              </a:lnSpc>
              <a:spcAft>
                <a:spcPts val="0"/>
              </a:spcAft>
            </a:pPr>
            <a:r>
              <a:rPr lang="vi-VN">
                <a:latin typeface="Courier New" panose="02070309020205020404" pitchFamily="49" charset="0"/>
                <a:ea typeface="Calibri" panose="020F0502020204030204" pitchFamily="34" charset="0"/>
              </a:rPr>
              <a:t>		return 0;</a:t>
            </a:r>
            <a:endParaRPr lang="en-US" sz="2400">
              <a:latin typeface="Times New Roman" panose="02020603050405020304" pitchFamily="18" charset="0"/>
              <a:ea typeface="Calibri" panose="020F0502020204030204" pitchFamily="34" charset="0"/>
            </a:endParaRPr>
          </a:p>
          <a:p>
            <a:pPr algn="just">
              <a:lnSpc>
                <a:spcPct val="115000"/>
              </a:lnSpc>
              <a:spcAft>
                <a:spcPts val="0"/>
              </a:spcAft>
            </a:pPr>
            <a:r>
              <a:rPr lang="vi-VN">
                <a:latin typeface="Courier New" panose="02070309020205020404" pitchFamily="49" charset="0"/>
                <a:ea typeface="Calibri" panose="020F0502020204030204" pitchFamily="34" charset="0"/>
              </a:rPr>
              <a:t>	int i;</a:t>
            </a:r>
            <a:endParaRPr lang="en-US" sz="2400">
              <a:latin typeface="Times New Roman" panose="02020603050405020304" pitchFamily="18" charset="0"/>
              <a:ea typeface="Calibri" panose="020F0502020204030204" pitchFamily="34" charset="0"/>
            </a:endParaRPr>
          </a:p>
          <a:p>
            <a:pPr algn="just">
              <a:lnSpc>
                <a:spcPct val="115000"/>
              </a:lnSpc>
              <a:spcAft>
                <a:spcPts val="0"/>
              </a:spcAft>
            </a:pPr>
            <a:r>
              <a:rPr lang="vi-VN">
                <a:latin typeface="Courier New" panose="02070309020205020404" pitchFamily="49" charset="0"/>
                <a:ea typeface="Calibri" panose="020F0502020204030204" pitchFamily="34" charset="0"/>
              </a:rPr>
              <a:t>	for (i = 2; i &lt; n; i++)</a:t>
            </a:r>
            <a:endParaRPr lang="en-US" sz="2400">
              <a:latin typeface="Times New Roman" panose="02020603050405020304" pitchFamily="18" charset="0"/>
              <a:ea typeface="Calibri" panose="020F0502020204030204" pitchFamily="34" charset="0"/>
            </a:endParaRPr>
          </a:p>
          <a:p>
            <a:pPr algn="just">
              <a:lnSpc>
                <a:spcPct val="115000"/>
              </a:lnSpc>
              <a:spcAft>
                <a:spcPts val="0"/>
              </a:spcAft>
            </a:pPr>
            <a:r>
              <a:rPr lang="vi-VN">
                <a:latin typeface="Courier New" panose="02070309020205020404" pitchFamily="49" charset="0"/>
                <a:ea typeface="Calibri" panose="020F0502020204030204" pitchFamily="34" charset="0"/>
              </a:rPr>
              <a:t>		if (n % i == 0)</a:t>
            </a:r>
            <a:endParaRPr lang="en-US" sz="2400">
              <a:latin typeface="Times New Roman" panose="02020603050405020304" pitchFamily="18" charset="0"/>
              <a:ea typeface="Calibri" panose="020F0502020204030204" pitchFamily="34" charset="0"/>
            </a:endParaRPr>
          </a:p>
          <a:p>
            <a:pPr algn="just">
              <a:lnSpc>
                <a:spcPct val="115000"/>
              </a:lnSpc>
              <a:spcAft>
                <a:spcPts val="0"/>
              </a:spcAft>
            </a:pPr>
            <a:r>
              <a:rPr lang="vi-VN">
                <a:latin typeface="Courier New" panose="02070309020205020404" pitchFamily="49" charset="0"/>
                <a:ea typeface="Calibri" panose="020F0502020204030204" pitchFamily="34" charset="0"/>
              </a:rPr>
              <a:t>			return 0;</a:t>
            </a:r>
            <a:endParaRPr lang="en-US" sz="2400">
              <a:latin typeface="Times New Roman" panose="02020603050405020304" pitchFamily="18" charset="0"/>
              <a:ea typeface="Calibri" panose="020F0502020204030204" pitchFamily="34" charset="0"/>
            </a:endParaRPr>
          </a:p>
          <a:p>
            <a:pPr algn="just">
              <a:lnSpc>
                <a:spcPct val="115000"/>
              </a:lnSpc>
              <a:spcAft>
                <a:spcPts val="0"/>
              </a:spcAft>
            </a:pPr>
            <a:r>
              <a:rPr lang="vi-VN">
                <a:latin typeface="Courier New" panose="02070309020205020404" pitchFamily="49" charset="0"/>
                <a:ea typeface="Calibri" panose="020F0502020204030204" pitchFamily="34" charset="0"/>
              </a:rPr>
              <a:t>	return 1;</a:t>
            </a:r>
            <a:endParaRPr lang="en-US" sz="2400">
              <a:latin typeface="Times New Roman" panose="02020603050405020304" pitchFamily="18" charset="0"/>
              <a:ea typeface="Calibri" panose="020F0502020204030204" pitchFamily="34" charset="0"/>
            </a:endParaRPr>
          </a:p>
          <a:p>
            <a:pPr algn="just">
              <a:lnSpc>
                <a:spcPct val="115000"/>
              </a:lnSpc>
              <a:spcAft>
                <a:spcPts val="0"/>
              </a:spcAft>
            </a:pPr>
            <a:r>
              <a:rPr lang="vi-VN">
                <a:latin typeface="Courier New" panose="02070309020205020404" pitchFamily="49" charset="0"/>
                <a:ea typeface="Calibri" panose="020F0502020204030204" pitchFamily="34" charset="0"/>
              </a:rPr>
              <a:t>}</a:t>
            </a:r>
            <a:endParaRPr lang="en-US" sz="2400">
              <a:effectLst/>
              <a:latin typeface="Times New Roman" panose="02020603050405020304" pitchFamily="18" charset="0"/>
              <a:ea typeface="Calibri" panose="020F0502020204030204" pitchFamily="34" charset="0"/>
            </a:endParaRPr>
          </a:p>
        </p:txBody>
      </p:sp>
      <p:cxnSp>
        <p:nvCxnSpPr>
          <p:cNvPr id="6" name="Straight Arrow Connector 5"/>
          <p:cNvCxnSpPr/>
          <p:nvPr/>
        </p:nvCxnSpPr>
        <p:spPr>
          <a:xfrm>
            <a:off x="1947672" y="1399032"/>
            <a:ext cx="3392424" cy="16276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239512" y="1554480"/>
            <a:ext cx="2578608" cy="14081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871216" y="2793492"/>
            <a:ext cx="3051048" cy="13844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801368" y="3264408"/>
            <a:ext cx="4626864" cy="19859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38732" y="5912690"/>
            <a:ext cx="7421712"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Gọi lại hàm: </a:t>
            </a:r>
            <a:r>
              <a:rPr lang="en-US" smtClean="0"/>
              <a:t> </a:t>
            </a:r>
            <a:r>
              <a:rPr lang="en-US"/>
              <a:t>tênhàm ([Danh sách các tham số thực</a:t>
            </a:r>
            <a:r>
              <a:rPr lang="en-US" smtClean="0"/>
              <a:t>]); Ví dụ: laNGuyenTo(17);</a:t>
            </a:r>
            <a:endParaRPr lang="en-US"/>
          </a:p>
        </p:txBody>
      </p:sp>
      <p:cxnSp>
        <p:nvCxnSpPr>
          <p:cNvPr id="15" name="Straight Arrow Connector 14"/>
          <p:cNvCxnSpPr/>
          <p:nvPr/>
        </p:nvCxnSpPr>
        <p:spPr>
          <a:xfrm flipV="1">
            <a:off x="7324344" y="3127248"/>
            <a:ext cx="493776" cy="29701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0323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8472" y="191389"/>
            <a:ext cx="10515600" cy="649859"/>
          </a:xfrm>
        </p:spPr>
        <p:txBody>
          <a:bodyPr>
            <a:normAutofit fontScale="90000"/>
          </a:bodyPr>
          <a:lstStyle/>
          <a:p>
            <a:r>
              <a:rPr lang="en-US" smtClean="0"/>
              <a:t>HÀM</a:t>
            </a:r>
            <a:endParaRPr lang="en-US"/>
          </a:p>
        </p:txBody>
      </p:sp>
      <p:sp>
        <p:nvSpPr>
          <p:cNvPr id="3" name="Content Placeholder 2"/>
          <p:cNvSpPr>
            <a:spLocks noGrp="1"/>
          </p:cNvSpPr>
          <p:nvPr>
            <p:ph idx="1"/>
          </p:nvPr>
        </p:nvSpPr>
        <p:spPr>
          <a:xfrm>
            <a:off x="454152" y="753221"/>
            <a:ext cx="10515600" cy="1658239"/>
          </a:xfrm>
        </p:spPr>
        <p:txBody>
          <a:bodyPr/>
          <a:lstStyle/>
          <a:p>
            <a:r>
              <a:rPr lang="en-US" smtClean="0">
                <a:latin typeface="Times New Roman" panose="02020603050405020304" pitchFamily="18" charset="0"/>
                <a:cs typeface="Times New Roman" panose="02020603050405020304" pitchFamily="18" charset="0"/>
              </a:rPr>
              <a:t> Truyền tham số cho hàm:</a:t>
            </a:r>
          </a:p>
          <a:p>
            <a:pPr lvl="1"/>
            <a:r>
              <a:rPr lang="en-US" smtClean="0">
                <a:latin typeface="Times New Roman" panose="02020603050405020304" pitchFamily="18" charset="0"/>
                <a:cs typeface="Times New Roman" panose="02020603050405020304" pitchFamily="18" charset="0"/>
              </a:rPr>
              <a:t>Truyền bằng trị: giá trị của tham số thực sẽ truyền lên cho tham số hình thức</a:t>
            </a:r>
          </a:p>
          <a:p>
            <a:pPr lvl="1"/>
            <a:r>
              <a:rPr lang="en-US" smtClean="0">
                <a:latin typeface="Times New Roman" panose="02020603050405020304" pitchFamily="18" charset="0"/>
                <a:cs typeface="Times New Roman" panose="02020603050405020304" pitchFamily="18" charset="0"/>
              </a:rPr>
              <a:t>Truyền bằng địa chỉ: Địa chỉ của tham số thực sẽ truyền lên cho tham số hình thức, vì vậy tham số hình thức phải là con trỏ</a:t>
            </a:r>
          </a:p>
          <a:p>
            <a:pPr lvl="1"/>
            <a:endParaRPr lang="en-US" smtClean="0"/>
          </a:p>
          <a:p>
            <a:pPr marL="0" indent="0">
              <a:buNone/>
            </a:pPr>
            <a:endParaRPr lang="en-US">
              <a:latin typeface="Times New Roman" panose="02020603050405020304" pitchFamily="18" charset="0"/>
              <a:cs typeface="Times New Roman" panose="02020603050405020304" pitchFamily="18" charset="0"/>
            </a:endParaRPr>
          </a:p>
        </p:txBody>
      </p:sp>
      <p:sp>
        <p:nvSpPr>
          <p:cNvPr id="5" name="Rectangle 4"/>
          <p:cNvSpPr/>
          <p:nvPr/>
        </p:nvSpPr>
        <p:spPr>
          <a:xfrm>
            <a:off x="2977896" y="2569893"/>
            <a:ext cx="4431792" cy="409342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sz="2000">
                <a:latin typeface="+mj-lt"/>
              </a:rPr>
              <a:t>void test(int *a, int *b, int c){</a:t>
            </a:r>
          </a:p>
          <a:p>
            <a:r>
              <a:rPr lang="en-US" sz="2000">
                <a:latin typeface="+mj-lt"/>
              </a:rPr>
              <a:t>	int t=*a;</a:t>
            </a:r>
          </a:p>
          <a:p>
            <a:r>
              <a:rPr lang="en-US" sz="2000">
                <a:latin typeface="+mj-lt"/>
              </a:rPr>
              <a:t>	*a=*b;</a:t>
            </a:r>
          </a:p>
          <a:p>
            <a:r>
              <a:rPr lang="en-US" sz="2000">
                <a:latin typeface="+mj-lt"/>
              </a:rPr>
              <a:t>	*b=t;</a:t>
            </a:r>
          </a:p>
          <a:p>
            <a:r>
              <a:rPr lang="en-US" sz="2000">
                <a:latin typeface="+mj-lt"/>
              </a:rPr>
              <a:t>	c=*a+*b;</a:t>
            </a:r>
          </a:p>
          <a:p>
            <a:r>
              <a:rPr lang="en-US" sz="2000">
                <a:latin typeface="+mj-lt"/>
              </a:rPr>
              <a:t>	printf("%d %d %d",*a,*b,c);</a:t>
            </a:r>
          </a:p>
          <a:p>
            <a:r>
              <a:rPr lang="en-US" sz="2000">
                <a:latin typeface="+mj-lt"/>
              </a:rPr>
              <a:t>}</a:t>
            </a:r>
          </a:p>
          <a:p>
            <a:r>
              <a:rPr lang="en-US" sz="2000">
                <a:latin typeface="+mj-lt"/>
              </a:rPr>
              <a:t>int main(){</a:t>
            </a:r>
          </a:p>
          <a:p>
            <a:r>
              <a:rPr lang="en-US" sz="2000">
                <a:latin typeface="+mj-lt"/>
              </a:rPr>
              <a:t>	int x=10,y=15,z=10;</a:t>
            </a:r>
          </a:p>
          <a:p>
            <a:r>
              <a:rPr lang="en-US" sz="2000">
                <a:latin typeface="+mj-lt"/>
              </a:rPr>
              <a:t>	test(&amp;x,&amp;y,z);</a:t>
            </a:r>
          </a:p>
          <a:p>
            <a:r>
              <a:rPr lang="en-US" sz="2000">
                <a:latin typeface="+mj-lt"/>
              </a:rPr>
              <a:t>	printf("%d %d %d \n",x,y,z);</a:t>
            </a:r>
          </a:p>
          <a:p>
            <a:r>
              <a:rPr lang="en-US" sz="2000">
                <a:latin typeface="+mj-lt"/>
              </a:rPr>
              <a:t>	getch();</a:t>
            </a:r>
          </a:p>
          <a:p>
            <a:r>
              <a:rPr lang="en-US" sz="2000">
                <a:latin typeface="+mj-lt"/>
              </a:rPr>
              <a:t>}</a:t>
            </a:r>
          </a:p>
        </p:txBody>
      </p:sp>
    </p:spTree>
    <p:extLst>
      <p:ext uri="{BB962C8B-B14F-4D97-AF65-F5344CB8AC3E}">
        <p14:creationId xmlns:p14="http://schemas.microsoft.com/office/powerpoint/2010/main" val="6461381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9912" y="264541"/>
            <a:ext cx="10515600" cy="704723"/>
          </a:xfrm>
        </p:spPr>
        <p:txBody>
          <a:bodyPr/>
          <a:lstStyle/>
          <a:p>
            <a:r>
              <a:rPr lang="en-US" smtClean="0"/>
              <a:t>HÀM ĐỆ QUI</a:t>
            </a:r>
            <a:endParaRPr lang="en-US"/>
          </a:p>
        </p:txBody>
      </p:sp>
      <p:sp>
        <p:nvSpPr>
          <p:cNvPr id="3" name="Content Placeholder 2"/>
          <p:cNvSpPr>
            <a:spLocks noGrp="1"/>
          </p:cNvSpPr>
          <p:nvPr>
            <p:ph idx="1"/>
          </p:nvPr>
        </p:nvSpPr>
        <p:spPr>
          <a:xfrm>
            <a:off x="472440" y="1084960"/>
            <a:ext cx="10515600" cy="5443855"/>
          </a:xfrm>
        </p:spPr>
        <p:txBody>
          <a:bodyPr>
            <a:normAutofit/>
          </a:bodyPr>
          <a:lstStyle/>
          <a:p>
            <a:r>
              <a:rPr lang="en-US" smtClean="0">
                <a:latin typeface="Times New Roman" panose="02020603050405020304" pitchFamily="18" charset="0"/>
                <a:cs typeface="Times New Roman" panose="02020603050405020304" pitchFamily="18" charset="0"/>
              </a:rPr>
              <a:t>Hàm đệ qui là hàm có lời gọi đến chính nó</a:t>
            </a:r>
          </a:p>
          <a:p>
            <a:pPr algn="just"/>
            <a:r>
              <a:rPr lang="en-US">
                <a:latin typeface="Times New Roman" panose="02020603050405020304" pitchFamily="18" charset="0"/>
                <a:cs typeface="Times New Roman" panose="02020603050405020304" pitchFamily="18" charset="0"/>
              </a:rPr>
              <a:t>Khi hàm gọi đệ qui đến chính </a:t>
            </a:r>
            <a:r>
              <a:rPr lang="en-US" smtClean="0">
                <a:latin typeface="Times New Roman" panose="02020603050405020304" pitchFamily="18" charset="0"/>
                <a:cs typeface="Times New Roman" panose="02020603050405020304" pitchFamily="18" charset="0"/>
              </a:rPr>
              <a:t>nó thì:</a:t>
            </a:r>
          </a:p>
          <a:p>
            <a:pPr lvl="1" algn="just"/>
            <a:r>
              <a:rPr lang="en-US" smtClean="0">
                <a:latin typeface="Times New Roman" panose="02020603050405020304" pitchFamily="18" charset="0"/>
                <a:cs typeface="Times New Roman" panose="02020603050405020304" pitchFamily="18" charset="0"/>
              </a:rPr>
              <a:t>Mỗi </a:t>
            </a:r>
            <a:r>
              <a:rPr lang="en-US">
                <a:latin typeface="Times New Roman" panose="02020603050405020304" pitchFamily="18" charset="0"/>
                <a:cs typeface="Times New Roman" panose="02020603050405020304" pitchFamily="18" charset="0"/>
              </a:rPr>
              <a:t>lần gọi máy sẽ tạo ra một tập các biến cục bộ mới hoàn toàn độc lập với tập các biến cục bộ đã </a:t>
            </a:r>
            <a:r>
              <a:rPr lang="en-US" smtClean="0">
                <a:latin typeface="Times New Roman" panose="02020603050405020304" pitchFamily="18" charset="0"/>
                <a:cs typeface="Times New Roman" panose="02020603050405020304" pitchFamily="18" charset="0"/>
              </a:rPr>
              <a:t>được </a:t>
            </a:r>
            <a:r>
              <a:rPr lang="en-US">
                <a:latin typeface="Times New Roman" panose="02020603050405020304" pitchFamily="18" charset="0"/>
                <a:cs typeface="Times New Roman" panose="02020603050405020304" pitchFamily="18" charset="0"/>
              </a:rPr>
              <a:t>tạo ra trong các lần gọi </a:t>
            </a:r>
            <a:r>
              <a:rPr lang="en-US" smtClean="0">
                <a:latin typeface="Times New Roman" panose="02020603050405020304" pitchFamily="18" charset="0"/>
                <a:cs typeface="Times New Roman" panose="02020603050405020304" pitchFamily="18" charset="0"/>
              </a:rPr>
              <a:t>trước.</a:t>
            </a:r>
          </a:p>
          <a:p>
            <a:pPr lvl="1" algn="just"/>
            <a:r>
              <a:rPr lang="en-US" smtClean="0">
                <a:latin typeface="Times New Roman" panose="02020603050405020304" pitchFamily="18" charset="0"/>
                <a:cs typeface="Times New Roman" panose="02020603050405020304" pitchFamily="18" charset="0"/>
              </a:rPr>
              <a:t>Câu lệnh nào chưa thực hiện xong sẽ được lưu vào ngăn xếp (vào trước ra sau)</a:t>
            </a:r>
          </a:p>
          <a:p>
            <a:r>
              <a:rPr lang="vi-VN">
                <a:latin typeface="Times New Roman" panose="02020603050405020304" pitchFamily="18" charset="0"/>
                <a:cs typeface="Times New Roman" panose="02020603050405020304" pitchFamily="18" charset="0"/>
              </a:rPr>
              <a:t>Các bài toán có thể dùng đệ qui</a:t>
            </a:r>
          </a:p>
          <a:p>
            <a:pPr lvl="1"/>
            <a:r>
              <a:rPr lang="vi-VN" smtClean="0">
                <a:latin typeface="Times New Roman" panose="02020603050405020304" pitchFamily="18" charset="0"/>
                <a:cs typeface="Times New Roman" panose="02020603050405020304" pitchFamily="18" charset="0"/>
              </a:rPr>
              <a:t>Bài </a:t>
            </a:r>
            <a:r>
              <a:rPr lang="vi-VN">
                <a:latin typeface="Times New Roman" panose="02020603050405020304" pitchFamily="18" charset="0"/>
                <a:cs typeface="Times New Roman" panose="02020603050405020304" pitchFamily="18" charset="0"/>
              </a:rPr>
              <a:t>toán dễ dàng </a:t>
            </a:r>
            <a:r>
              <a:rPr lang="en-US" smtClean="0">
                <a:latin typeface="Times New Roman" panose="02020603050405020304" pitchFamily="18" charset="0"/>
                <a:cs typeface="Times New Roman" panose="02020603050405020304" pitchFamily="18" charset="0"/>
              </a:rPr>
              <a:t>phát hiện ra trường hợp đặc biệt, </a:t>
            </a:r>
            <a:r>
              <a:rPr lang="vi-VN" smtClean="0">
                <a:latin typeface="Times New Roman" panose="02020603050405020304" pitchFamily="18" charset="0"/>
                <a:cs typeface="Times New Roman" panose="02020603050405020304" pitchFamily="18" charset="0"/>
              </a:rPr>
              <a:t>gọi </a:t>
            </a:r>
            <a:r>
              <a:rPr lang="vi-VN">
                <a:latin typeface="Times New Roman" panose="02020603050405020304" pitchFamily="18" charset="0"/>
                <a:cs typeface="Times New Roman" panose="02020603050405020304" pitchFamily="18" charset="0"/>
              </a:rPr>
              <a:t>là </a:t>
            </a:r>
            <a:r>
              <a:rPr lang="en-US" smtClean="0">
                <a:latin typeface="Times New Roman" panose="02020603050405020304" pitchFamily="18" charset="0"/>
                <a:cs typeface="Times New Roman" panose="02020603050405020304" pitchFamily="18" charset="0"/>
              </a:rPr>
              <a:t>trường</a:t>
            </a:r>
            <a:r>
              <a:rPr lang="vi-VN" smtClean="0">
                <a:latin typeface="Times New Roman" panose="02020603050405020304" pitchFamily="18" charset="0"/>
                <a:cs typeface="Times New Roman" panose="02020603050405020304" pitchFamily="18" charset="0"/>
              </a:rPr>
              <a:t> </a:t>
            </a:r>
            <a:r>
              <a:rPr lang="vi-VN">
                <a:latin typeface="Times New Roman" panose="02020603050405020304" pitchFamily="18" charset="0"/>
                <a:cs typeface="Times New Roman" panose="02020603050405020304" pitchFamily="18" charset="0"/>
              </a:rPr>
              <a:t>hợp suy biến.</a:t>
            </a:r>
          </a:p>
          <a:p>
            <a:pPr lvl="1" algn="just"/>
            <a:r>
              <a:rPr lang="vi-VN">
                <a:latin typeface="Times New Roman" panose="02020603050405020304" pitchFamily="18" charset="0"/>
                <a:cs typeface="Times New Roman" panose="02020603050405020304" pitchFamily="18" charset="0"/>
              </a:rPr>
              <a:t>Trong </a:t>
            </a:r>
            <a:r>
              <a:rPr lang="vi-VN" smtClean="0">
                <a:latin typeface="Times New Roman" panose="02020603050405020304" pitchFamily="18" charset="0"/>
                <a:cs typeface="Times New Roman" panose="02020603050405020304" pitchFamily="18" charset="0"/>
              </a:rPr>
              <a:t>tr</a:t>
            </a:r>
            <a:r>
              <a:rPr lang="en-US" smtClean="0">
                <a:latin typeface="Times New Roman" panose="02020603050405020304" pitchFamily="18" charset="0"/>
                <a:cs typeface="Times New Roman" panose="02020603050405020304" pitchFamily="18" charset="0"/>
              </a:rPr>
              <a:t>ư</a:t>
            </a:r>
            <a:r>
              <a:rPr lang="vi-VN" smtClean="0">
                <a:latin typeface="Times New Roman" panose="02020603050405020304" pitchFamily="18" charset="0"/>
                <a:cs typeface="Times New Roman" panose="02020603050405020304" pitchFamily="18" charset="0"/>
              </a:rPr>
              <a:t>ờng </a:t>
            </a:r>
            <a:r>
              <a:rPr lang="vi-VN">
                <a:latin typeface="Times New Roman" panose="02020603050405020304" pitchFamily="18" charset="0"/>
                <a:cs typeface="Times New Roman" panose="02020603050405020304" pitchFamily="18" charset="0"/>
              </a:rPr>
              <a:t>hợp tổng quát, bài toán có thể qui về một bài toán cùng dạng </a:t>
            </a:r>
            <a:r>
              <a:rPr lang="en-US" smtClean="0">
                <a:latin typeface="Times New Roman" panose="02020603050405020304" pitchFamily="18" charset="0"/>
                <a:cs typeface="Times New Roman" panose="02020603050405020304" pitchFamily="18" charset="0"/>
              </a:rPr>
              <a:t>kích thước nhỏ hơn</a:t>
            </a:r>
            <a:r>
              <a:rPr lang="vi-VN" smtClean="0">
                <a:latin typeface="Times New Roman" panose="02020603050405020304" pitchFamily="18" charset="0"/>
                <a:cs typeface="Times New Roman" panose="02020603050405020304" pitchFamily="18" charset="0"/>
              </a:rPr>
              <a:t>. </a:t>
            </a:r>
            <a:r>
              <a:rPr lang="vi-VN">
                <a:latin typeface="Times New Roman" panose="02020603050405020304" pitchFamily="18" charset="0"/>
                <a:cs typeface="Times New Roman" panose="02020603050405020304" pitchFamily="18" charset="0"/>
              </a:rPr>
              <a:t>Sau một số hữu hạn </a:t>
            </a:r>
            <a:r>
              <a:rPr lang="en-US" smtClean="0">
                <a:latin typeface="Times New Roman" panose="02020603050405020304" pitchFamily="18" charset="0"/>
                <a:cs typeface="Times New Roman" panose="02020603050405020304" pitchFamily="18" charset="0"/>
              </a:rPr>
              <a:t>bước</a:t>
            </a:r>
            <a:r>
              <a:rPr lang="vi-VN" smtClean="0">
                <a:latin typeface="Times New Roman" panose="02020603050405020304" pitchFamily="18" charset="0"/>
                <a:cs typeface="Times New Roman" panose="02020603050405020304" pitchFamily="18" charset="0"/>
              </a:rPr>
              <a:t> </a:t>
            </a:r>
            <a:r>
              <a:rPr lang="vi-VN">
                <a:latin typeface="Times New Roman" panose="02020603050405020304" pitchFamily="18" charset="0"/>
                <a:cs typeface="Times New Roman" panose="02020603050405020304" pitchFamily="18" charset="0"/>
              </a:rPr>
              <a:t>biến đổi </a:t>
            </a:r>
            <a:r>
              <a:rPr lang="en-US">
                <a:latin typeface="Times New Roman" panose="02020603050405020304" pitchFamily="18" charset="0"/>
                <a:cs typeface="Times New Roman" panose="02020603050405020304" pitchFamily="18" charset="0"/>
              </a:rPr>
              <a:t>đ</a:t>
            </a:r>
            <a:r>
              <a:rPr lang="vi-VN" smtClean="0">
                <a:latin typeface="Times New Roman" panose="02020603050405020304" pitchFamily="18" charset="0"/>
                <a:cs typeface="Times New Roman" panose="02020603050405020304" pitchFamily="18" charset="0"/>
              </a:rPr>
              <a:t>ệ </a:t>
            </a:r>
            <a:r>
              <a:rPr lang="vi-VN">
                <a:latin typeface="Times New Roman" panose="02020603050405020304" pitchFamily="18" charset="0"/>
                <a:cs typeface="Times New Roman" panose="02020603050405020304" pitchFamily="18" charset="0"/>
              </a:rPr>
              <a:t>qui nó sẽ dẫn tới </a:t>
            </a:r>
            <a:r>
              <a:rPr lang="en-US" smtClean="0">
                <a:latin typeface="Times New Roman" panose="02020603050405020304" pitchFamily="18" charset="0"/>
                <a:cs typeface="Times New Roman" panose="02020603050405020304" pitchFamily="18" charset="0"/>
              </a:rPr>
              <a:t>trường</a:t>
            </a:r>
            <a:r>
              <a:rPr lang="vi-VN" smtClean="0">
                <a:latin typeface="Times New Roman" panose="02020603050405020304" pitchFamily="18" charset="0"/>
                <a:cs typeface="Times New Roman" panose="02020603050405020304" pitchFamily="18" charset="0"/>
              </a:rPr>
              <a:t> hợp</a:t>
            </a:r>
            <a:r>
              <a:rPr lang="en-US" smtClean="0">
                <a:latin typeface="Times New Roman" panose="02020603050405020304" pitchFamily="18" charset="0"/>
                <a:cs typeface="Times New Roman" panose="02020603050405020304" pitchFamily="18" charset="0"/>
              </a:rPr>
              <a:t> </a:t>
            </a:r>
            <a:r>
              <a:rPr lang="vi-VN" smtClean="0">
                <a:latin typeface="Times New Roman" panose="02020603050405020304" pitchFamily="18" charset="0"/>
                <a:cs typeface="Times New Roman" panose="02020603050405020304" pitchFamily="18" charset="0"/>
              </a:rPr>
              <a:t>suy </a:t>
            </a:r>
            <a:r>
              <a:rPr lang="vi-VN">
                <a:latin typeface="Times New Roman" panose="02020603050405020304" pitchFamily="18" charset="0"/>
                <a:cs typeface="Times New Roman" panose="02020603050405020304" pitchFamily="18" charset="0"/>
              </a:rPr>
              <a:t>biến</a:t>
            </a:r>
            <a:endParaRPr lang="en-US">
              <a:latin typeface="Times New Roman" panose="02020603050405020304" pitchFamily="18" charset="0"/>
              <a:cs typeface="Times New Roman" panose="02020603050405020304" pitchFamily="18" charset="0"/>
            </a:endParaRPr>
          </a:p>
          <a:p>
            <a:pPr lvl="1" algn="just"/>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70185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9912" y="264541"/>
            <a:ext cx="10515600" cy="704723"/>
          </a:xfrm>
        </p:spPr>
        <p:txBody>
          <a:bodyPr/>
          <a:lstStyle/>
          <a:p>
            <a:r>
              <a:rPr lang="en-US" smtClean="0"/>
              <a:t>HÀM ĐỆ QUI</a:t>
            </a:r>
            <a:endParaRPr lang="en-US"/>
          </a:p>
        </p:txBody>
      </p:sp>
      <p:sp>
        <p:nvSpPr>
          <p:cNvPr id="3" name="Content Placeholder 2"/>
          <p:cNvSpPr>
            <a:spLocks noGrp="1"/>
          </p:cNvSpPr>
          <p:nvPr>
            <p:ph idx="1"/>
          </p:nvPr>
        </p:nvSpPr>
        <p:spPr>
          <a:xfrm>
            <a:off x="417576" y="969264"/>
            <a:ext cx="10515600" cy="3038984"/>
          </a:xfrm>
        </p:spPr>
        <p:txBody>
          <a:bodyPr>
            <a:normAutofit/>
          </a:bodyPr>
          <a:lstStyle/>
          <a:p>
            <a:pPr marL="0" lvl="1" indent="0" algn="just"/>
            <a:r>
              <a:rPr lang="en-US">
                <a:latin typeface="Times New Roman" panose="02020603050405020304" pitchFamily="18" charset="0"/>
                <a:cs typeface="Times New Roman" panose="02020603050405020304" pitchFamily="18" charset="0"/>
              </a:rPr>
              <a:t>Cách xây dựng hàm đệ </a:t>
            </a:r>
            <a:r>
              <a:rPr lang="en-US" smtClean="0">
                <a:latin typeface="Times New Roman" panose="02020603050405020304" pitchFamily="18" charset="0"/>
                <a:cs typeface="Times New Roman" panose="02020603050405020304" pitchFamily="18" charset="0"/>
              </a:rPr>
              <a:t>qui:</a:t>
            </a:r>
          </a:p>
          <a:p>
            <a:pPr marL="457200" lvl="1" indent="0" algn="just">
              <a:buNone/>
            </a:pPr>
            <a:r>
              <a:rPr lang="en-US">
                <a:latin typeface="Times New Roman" panose="02020603050405020304" pitchFamily="18" charset="0"/>
                <a:cs typeface="Times New Roman" panose="02020603050405020304" pitchFamily="18" charset="0"/>
              </a:rPr>
              <a:t> if ( </a:t>
            </a:r>
            <a:r>
              <a:rPr lang="en-US" smtClean="0">
                <a:latin typeface="Times New Roman" panose="02020603050405020304" pitchFamily="18" charset="0"/>
                <a:cs typeface="Times New Roman" panose="02020603050405020304" pitchFamily="18" charset="0"/>
              </a:rPr>
              <a:t>trường </a:t>
            </a:r>
            <a:r>
              <a:rPr lang="en-US">
                <a:latin typeface="Times New Roman" panose="02020603050405020304" pitchFamily="18" charset="0"/>
                <a:cs typeface="Times New Roman" panose="02020603050405020304" pitchFamily="18" charset="0"/>
              </a:rPr>
              <a:t>hợp suy biến)</a:t>
            </a:r>
          </a:p>
          <a:p>
            <a:pPr marL="914400" lvl="2" indent="0" algn="just">
              <a:buNone/>
            </a:pPr>
            <a:r>
              <a:rPr lang="en-US">
                <a:latin typeface="Times New Roman" panose="02020603050405020304" pitchFamily="18" charset="0"/>
                <a:cs typeface="Times New Roman" panose="02020603050405020304" pitchFamily="18" charset="0"/>
              </a:rPr>
              <a:t>{</a:t>
            </a:r>
          </a:p>
          <a:p>
            <a:pPr marL="914400" lvl="2" indent="0" algn="just">
              <a:buNone/>
            </a:pPr>
            <a:r>
              <a:rPr lang="en-US" smtClean="0">
                <a:latin typeface="Times New Roman" panose="02020603050405020304" pitchFamily="18" charset="0"/>
                <a:cs typeface="Times New Roman" panose="02020603050405020304" pitchFamily="18" charset="0"/>
              </a:rPr>
              <a:t>	Trình </a:t>
            </a:r>
            <a:r>
              <a:rPr lang="en-US">
                <a:latin typeface="Times New Roman" panose="02020603050405020304" pitchFamily="18" charset="0"/>
                <a:cs typeface="Times New Roman" panose="02020603050405020304" pitchFamily="18" charset="0"/>
              </a:rPr>
              <a:t>bày cách giải bài toán khi suy biến</a:t>
            </a:r>
          </a:p>
          <a:p>
            <a:pPr marL="914400" lvl="2" indent="0" algn="just">
              <a:buNone/>
            </a:pPr>
            <a:r>
              <a:rPr lang="en-US">
                <a:latin typeface="Times New Roman" panose="02020603050405020304" pitchFamily="18" charset="0"/>
                <a:cs typeface="Times New Roman" panose="02020603050405020304" pitchFamily="18" charset="0"/>
              </a:rPr>
              <a:t>}</a:t>
            </a:r>
          </a:p>
          <a:p>
            <a:pPr marL="457200" lvl="1" indent="0" algn="just">
              <a:buNone/>
            </a:pPr>
            <a:r>
              <a:rPr lang="en-US">
                <a:latin typeface="Times New Roman" panose="02020603050405020304" pitchFamily="18" charset="0"/>
                <a:cs typeface="Times New Roman" panose="02020603050405020304" pitchFamily="18" charset="0"/>
              </a:rPr>
              <a:t> else </a:t>
            </a:r>
            <a:r>
              <a:rPr lang="en-US" smtClean="0">
                <a:latin typeface="Times New Roman" panose="02020603050405020304" pitchFamily="18" charset="0"/>
                <a:cs typeface="Times New Roman" panose="02020603050405020304" pitchFamily="18" charset="0"/>
              </a:rPr>
              <a:t>{</a:t>
            </a:r>
            <a:endParaRPr lang="en-US">
              <a:latin typeface="Times New Roman" panose="02020603050405020304" pitchFamily="18" charset="0"/>
              <a:cs typeface="Times New Roman" panose="02020603050405020304" pitchFamily="18" charset="0"/>
            </a:endParaRPr>
          </a:p>
          <a:p>
            <a:pPr marL="457200" lvl="1" indent="0" algn="just">
              <a:buNone/>
            </a:pPr>
            <a:r>
              <a:rPr lang="en-US" smtClean="0">
                <a:latin typeface="Times New Roman" panose="02020603050405020304" pitchFamily="18" charset="0"/>
                <a:cs typeface="Times New Roman" panose="02020603050405020304" pitchFamily="18" charset="0"/>
              </a:rPr>
              <a:t>	</a:t>
            </a:r>
            <a:r>
              <a:rPr lang="en-US" sz="2000">
                <a:latin typeface="Times New Roman" panose="02020603050405020304" pitchFamily="18" charset="0"/>
                <a:cs typeface="Times New Roman" panose="02020603050405020304" pitchFamily="18" charset="0"/>
              </a:rPr>
              <a:t>Gọi lại hàm nhưng thay đổi tham số</a:t>
            </a:r>
          </a:p>
          <a:p>
            <a:pPr marL="457200" lvl="1" indent="0" algn="just">
              <a:buNone/>
            </a:pPr>
            <a:r>
              <a:rPr lang="en-US" smtClean="0">
                <a:latin typeface="Times New Roman" panose="02020603050405020304" pitchFamily="18" charset="0"/>
                <a:cs typeface="Times New Roman" panose="02020603050405020304" pitchFamily="18" charset="0"/>
              </a:rPr>
              <a:t>  }</a:t>
            </a:r>
            <a:endParaRPr lang="en-US">
              <a:latin typeface="Times New Roman" panose="02020603050405020304" pitchFamily="18" charset="0"/>
              <a:cs typeface="Times New Roman" panose="02020603050405020304" pitchFamily="18" charset="0"/>
            </a:endParaRPr>
          </a:p>
        </p:txBody>
      </p:sp>
      <p:sp>
        <p:nvSpPr>
          <p:cNvPr id="4" name="Rectangle 3"/>
          <p:cNvSpPr/>
          <p:nvPr/>
        </p:nvSpPr>
        <p:spPr>
          <a:xfrm>
            <a:off x="1356360" y="3762631"/>
            <a:ext cx="3645408" cy="286232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t>int uscln(int a,int b)</a:t>
            </a:r>
          </a:p>
          <a:p>
            <a:r>
              <a:rPr lang="en-US"/>
              <a:t>{</a:t>
            </a:r>
          </a:p>
          <a:p>
            <a:pPr lvl="1"/>
            <a:r>
              <a:rPr lang="en-US"/>
              <a:t>if (a==b)</a:t>
            </a:r>
          </a:p>
          <a:p>
            <a:pPr lvl="1"/>
            <a:r>
              <a:rPr lang="en-US" smtClean="0"/>
              <a:t>   return </a:t>
            </a:r>
            <a:r>
              <a:rPr lang="en-US"/>
              <a:t>a;</a:t>
            </a:r>
          </a:p>
          <a:p>
            <a:pPr lvl="1"/>
            <a:r>
              <a:rPr lang="en-US"/>
              <a:t>else</a:t>
            </a:r>
          </a:p>
          <a:p>
            <a:pPr lvl="1"/>
            <a:r>
              <a:rPr lang="en-US"/>
              <a:t> if (a&gt;b)</a:t>
            </a:r>
          </a:p>
          <a:p>
            <a:pPr lvl="1"/>
            <a:r>
              <a:rPr lang="en-US" smtClean="0"/>
              <a:t>     return </a:t>
            </a:r>
            <a:r>
              <a:rPr lang="en-US"/>
              <a:t>uscln(a-b,b);</a:t>
            </a:r>
          </a:p>
          <a:p>
            <a:pPr lvl="1"/>
            <a:r>
              <a:rPr lang="en-US"/>
              <a:t> else</a:t>
            </a:r>
          </a:p>
          <a:p>
            <a:pPr lvl="1"/>
            <a:r>
              <a:rPr lang="en-US" smtClean="0"/>
              <a:t>    return </a:t>
            </a:r>
            <a:r>
              <a:rPr lang="en-US"/>
              <a:t>uscln(a,b-a);</a:t>
            </a:r>
          </a:p>
          <a:p>
            <a:r>
              <a:rPr lang="en-US"/>
              <a:t>}</a:t>
            </a:r>
          </a:p>
        </p:txBody>
      </p:sp>
      <p:sp>
        <p:nvSpPr>
          <p:cNvPr id="5" name="Rectangle 4"/>
          <p:cNvSpPr/>
          <p:nvPr/>
        </p:nvSpPr>
        <p:spPr>
          <a:xfrm>
            <a:off x="5998464" y="4316629"/>
            <a:ext cx="4815840" cy="175432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t>void nhiphan(int n){</a:t>
            </a:r>
          </a:p>
          <a:p>
            <a:r>
              <a:rPr lang="en-US"/>
              <a:t>	if(n&gt;0){</a:t>
            </a:r>
          </a:p>
          <a:p>
            <a:r>
              <a:rPr lang="en-US"/>
              <a:t>		nhiphan(n/2);</a:t>
            </a:r>
          </a:p>
          <a:p>
            <a:r>
              <a:rPr lang="en-US"/>
              <a:t>		printf("%d",n%2);</a:t>
            </a:r>
          </a:p>
          <a:p>
            <a:r>
              <a:rPr lang="en-US"/>
              <a:t>	}</a:t>
            </a:r>
          </a:p>
          <a:p>
            <a:r>
              <a:rPr lang="en-US"/>
              <a:t>}</a:t>
            </a:r>
          </a:p>
        </p:txBody>
      </p:sp>
    </p:spTree>
    <p:extLst>
      <p:ext uri="{BB962C8B-B14F-4D97-AF65-F5344CB8AC3E}">
        <p14:creationId xmlns:p14="http://schemas.microsoft.com/office/powerpoint/2010/main" val="348704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Bài tập mảng một chiều</a:t>
            </a:r>
            <a:endParaRPr lang="vi-VN" dirty="0"/>
          </a:p>
        </p:txBody>
      </p:sp>
      <p:sp>
        <p:nvSpPr>
          <p:cNvPr id="3" name="Content Placeholder 2"/>
          <p:cNvSpPr>
            <a:spLocks noGrp="1"/>
          </p:cNvSpPr>
          <p:nvPr>
            <p:ph idx="1"/>
          </p:nvPr>
        </p:nvSpPr>
        <p:spPr/>
        <p:txBody>
          <a:bodyPr/>
          <a:lstStyle/>
          <a:p>
            <a:r>
              <a:rPr lang="en-US" dirty="0" smtClean="0"/>
              <a:t> Cho </a:t>
            </a:r>
            <a:r>
              <a:rPr lang="en-US" dirty="0"/>
              <a:t>mảng số nguyên a, độ dài </a:t>
            </a:r>
            <a:r>
              <a:rPr lang="en-US" dirty="0" smtClean="0"/>
              <a:t>n, viết các hàm sau:</a:t>
            </a:r>
          </a:p>
          <a:p>
            <a:pPr lvl="1"/>
            <a:r>
              <a:rPr lang="en-US" dirty="0" smtClean="0"/>
              <a:t>Tính tổng các số nguyên tố trong mảng số nguyên a</a:t>
            </a:r>
          </a:p>
          <a:p>
            <a:pPr lvl="1"/>
            <a:r>
              <a:rPr lang="en-US" dirty="0" smtClean="0"/>
              <a:t>Lưu các số nguyên tố có trong mảng a sang mảng số nguyên b</a:t>
            </a:r>
          </a:p>
          <a:p>
            <a:r>
              <a:rPr lang="en-US" dirty="0"/>
              <a:t>Cho 2 mảng số nguyên a và b độ dài n, m. Hãy tạo ra mảng số nguyên c để lưu các số có trong cả mảng a và b. </a:t>
            </a:r>
            <a:r>
              <a:rPr lang="en-US" dirty="0"/>
              <a:t>Chú ý, các số xuất hiện nhiều lần trong </a:t>
            </a:r>
            <a:r>
              <a:rPr lang="vi-VN" dirty="0"/>
              <a:t>a</a:t>
            </a:r>
            <a:r>
              <a:rPr lang="en-US" dirty="0"/>
              <a:t> và </a:t>
            </a:r>
            <a:r>
              <a:rPr lang="vi-VN" dirty="0"/>
              <a:t>b</a:t>
            </a:r>
            <a:r>
              <a:rPr lang="en-US" dirty="0"/>
              <a:t> chỉ được </a:t>
            </a:r>
            <a:r>
              <a:rPr lang="en-US" dirty="0"/>
              <a:t>lưu 1 </a:t>
            </a:r>
            <a:r>
              <a:rPr lang="en-US" dirty="0"/>
              <a:t>lần trong mảng </a:t>
            </a:r>
            <a:r>
              <a:rPr lang="vi-VN" dirty="0"/>
              <a:t>c</a:t>
            </a:r>
            <a:r>
              <a:rPr lang="en-US" dirty="0"/>
              <a:t>.</a:t>
            </a:r>
            <a:endParaRPr lang="vi-VN" dirty="0"/>
          </a:p>
          <a:p>
            <a:pPr marL="0" indent="0">
              <a:buNone/>
            </a:pPr>
            <a:endParaRPr lang="vi-VN" dirty="0"/>
          </a:p>
        </p:txBody>
      </p:sp>
    </p:spTree>
    <p:extLst>
      <p:ext uri="{BB962C8B-B14F-4D97-AF65-F5344CB8AC3E}">
        <p14:creationId xmlns:p14="http://schemas.microsoft.com/office/powerpoint/2010/main" val="29084568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4466"/>
            <a:ext cx="10515600" cy="639892"/>
          </a:xfrm>
        </p:spPr>
        <p:txBody>
          <a:bodyPr>
            <a:normAutofit fontScale="90000"/>
          </a:bodyPr>
          <a:lstStyle/>
          <a:p>
            <a:r>
              <a:rPr lang="en-US" dirty="0" smtClean="0"/>
              <a:t>Bài tập đệ qui</a:t>
            </a:r>
            <a:endParaRPr lang="vi-VN" dirty="0"/>
          </a:p>
        </p:txBody>
      </p:sp>
      <p:sp>
        <p:nvSpPr>
          <p:cNvPr id="3" name="Content Placeholder 2"/>
          <p:cNvSpPr>
            <a:spLocks noGrp="1"/>
          </p:cNvSpPr>
          <p:nvPr>
            <p:ph idx="1"/>
          </p:nvPr>
        </p:nvSpPr>
        <p:spPr>
          <a:xfrm>
            <a:off x="624016" y="944176"/>
            <a:ext cx="10515600" cy="4351338"/>
          </a:xfrm>
        </p:spPr>
        <p:txBody>
          <a:bodyPr>
            <a:normAutofit fontScale="25000" lnSpcReduction="20000"/>
          </a:bodyPr>
          <a:lstStyle/>
          <a:p>
            <a:pPr marL="0" indent="0">
              <a:lnSpc>
                <a:spcPct val="120000"/>
              </a:lnSpc>
              <a:spcBef>
                <a:spcPts val="0"/>
              </a:spcBef>
              <a:buNone/>
            </a:pPr>
            <a:r>
              <a:rPr lang="en-US" sz="4800" dirty="0" smtClean="0">
                <a:latin typeface="Times New Roman" panose="02020603050405020304" pitchFamily="18" charset="0"/>
                <a:cs typeface="Times New Roman" panose="02020603050405020304" pitchFamily="18" charset="0"/>
              </a:rPr>
              <a:t>Cho biết kết quả chạy của chương trình sau và giải thích. Nếu đảo câu lệnh ở b1 và b2 thì kết quả như thế nào</a:t>
            </a:r>
          </a:p>
          <a:p>
            <a:pPr marL="0" indent="0">
              <a:lnSpc>
                <a:spcPct val="120000"/>
              </a:lnSpc>
              <a:spcBef>
                <a:spcPts val="0"/>
              </a:spcBef>
              <a:buNone/>
            </a:pPr>
            <a:r>
              <a:rPr lang="en-US" sz="4800" dirty="0" smtClean="0">
                <a:latin typeface="Times New Roman" panose="02020603050405020304" pitchFamily="18" charset="0"/>
                <a:cs typeface="Times New Roman" panose="02020603050405020304" pitchFamily="18" charset="0"/>
              </a:rPr>
              <a:t>#</a:t>
            </a:r>
            <a:r>
              <a:rPr lang="en-US" sz="4800" dirty="0">
                <a:latin typeface="Times New Roman" panose="02020603050405020304" pitchFamily="18" charset="0"/>
                <a:cs typeface="Times New Roman" panose="02020603050405020304" pitchFamily="18" charset="0"/>
              </a:rPr>
              <a:t>include &lt;</a:t>
            </a:r>
            <a:r>
              <a:rPr lang="en-US" sz="4800" dirty="0" err="1">
                <a:latin typeface="Times New Roman" panose="02020603050405020304" pitchFamily="18" charset="0"/>
                <a:cs typeface="Times New Roman" panose="02020603050405020304" pitchFamily="18" charset="0"/>
              </a:rPr>
              <a:t>stdio.h</a:t>
            </a:r>
            <a:r>
              <a:rPr lang="en-US" sz="4800" dirty="0">
                <a:latin typeface="Times New Roman" panose="02020603050405020304" pitchFamily="18" charset="0"/>
                <a:cs typeface="Times New Roman" panose="02020603050405020304" pitchFamily="18" charset="0"/>
              </a:rPr>
              <a:t>&gt;</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err="1">
                <a:latin typeface="Times New Roman" panose="02020603050405020304" pitchFamily="18" charset="0"/>
                <a:cs typeface="Times New Roman" panose="02020603050405020304" pitchFamily="18" charset="0"/>
              </a:rPr>
              <a:t>int</a:t>
            </a:r>
            <a:r>
              <a:rPr lang="en-US" sz="4800" dirty="0">
                <a:latin typeface="Times New Roman" panose="02020603050405020304" pitchFamily="18" charset="0"/>
                <a:cs typeface="Times New Roman" panose="02020603050405020304" pitchFamily="18" charset="0"/>
              </a:rPr>
              <a:t> </a:t>
            </a:r>
            <a:r>
              <a:rPr lang="en-US" sz="4800" dirty="0" smtClean="0">
                <a:latin typeface="Times New Roman" panose="02020603050405020304" pitchFamily="18" charset="0"/>
                <a:cs typeface="Times New Roman" panose="02020603050405020304" pitchFamily="18" charset="0"/>
              </a:rPr>
              <a:t>Test(</a:t>
            </a:r>
            <a:r>
              <a:rPr lang="en-US" sz="4800" dirty="0" err="1" smtClean="0">
                <a:latin typeface="Times New Roman" panose="02020603050405020304" pitchFamily="18" charset="0"/>
                <a:cs typeface="Times New Roman" panose="02020603050405020304" pitchFamily="18" charset="0"/>
              </a:rPr>
              <a:t>int</a:t>
            </a:r>
            <a:r>
              <a:rPr lang="en-US" sz="4800" dirty="0" smtClean="0">
                <a:latin typeface="Times New Roman" panose="02020603050405020304" pitchFamily="18" charset="0"/>
                <a:cs typeface="Times New Roman" panose="02020603050405020304" pitchFamily="18" charset="0"/>
              </a:rPr>
              <a:t> </a:t>
            </a:r>
            <a:r>
              <a:rPr lang="en-US" sz="4800" dirty="0">
                <a:latin typeface="Times New Roman" panose="02020603050405020304" pitchFamily="18" charset="0"/>
                <a:cs typeface="Times New Roman" panose="02020603050405020304" pitchFamily="18" charset="0"/>
              </a:rPr>
              <a:t>a[], </a:t>
            </a:r>
            <a:r>
              <a:rPr lang="en-US" sz="4800" dirty="0" err="1">
                <a:latin typeface="Times New Roman" panose="02020603050405020304" pitchFamily="18" charset="0"/>
                <a:cs typeface="Times New Roman" panose="02020603050405020304" pitchFamily="18" charset="0"/>
              </a:rPr>
              <a:t>int</a:t>
            </a:r>
            <a:r>
              <a:rPr lang="en-US" sz="4800" dirty="0">
                <a:latin typeface="Times New Roman" panose="02020603050405020304" pitchFamily="18" charset="0"/>
                <a:cs typeface="Times New Roman" panose="02020603050405020304" pitchFamily="18" charset="0"/>
              </a:rPr>
              <a:t> n) {</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	if (n == 0) {</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		return 0;</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	}</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	else {</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printf</a:t>
            </a:r>
            <a:r>
              <a:rPr lang="en-US" sz="4800" dirty="0" smtClean="0">
                <a:latin typeface="Times New Roman" panose="02020603050405020304" pitchFamily="18" charset="0"/>
                <a:cs typeface="Times New Roman" panose="02020603050405020304" pitchFamily="18" charset="0"/>
              </a:rPr>
              <a:t>("%</a:t>
            </a:r>
            <a:r>
              <a:rPr lang="en-US" sz="4800" dirty="0">
                <a:latin typeface="Times New Roman" panose="02020603050405020304" pitchFamily="18" charset="0"/>
                <a:cs typeface="Times New Roman" panose="02020603050405020304" pitchFamily="18" charset="0"/>
              </a:rPr>
              <a:t>d </a:t>
            </a:r>
            <a:r>
              <a:rPr lang="en-US" sz="4800" dirty="0" smtClean="0">
                <a:latin typeface="Times New Roman" panose="02020603050405020304" pitchFamily="18" charset="0"/>
                <a:cs typeface="Times New Roman" panose="02020603050405020304" pitchFamily="18" charset="0"/>
              </a:rPr>
              <a:t> (%</a:t>
            </a:r>
            <a:r>
              <a:rPr lang="en-US" sz="4800" dirty="0">
                <a:latin typeface="Times New Roman" panose="02020603050405020304" pitchFamily="18" charset="0"/>
                <a:cs typeface="Times New Roman" panose="02020603050405020304" pitchFamily="18" charset="0"/>
              </a:rPr>
              <a:t>d -&gt; %d)\n", a[n-1], 0, n-1); </a:t>
            </a:r>
            <a:r>
              <a:rPr lang="en-US" sz="4800" b="1" dirty="0">
                <a:latin typeface="Times New Roman" panose="02020603050405020304" pitchFamily="18" charset="0"/>
                <a:cs typeface="Times New Roman" panose="02020603050405020304" pitchFamily="18" charset="0"/>
              </a:rPr>
              <a:t>//b1</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int</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kq</a:t>
            </a:r>
            <a:r>
              <a:rPr lang="en-US" sz="4800" dirty="0">
                <a:latin typeface="Times New Roman" panose="02020603050405020304" pitchFamily="18" charset="0"/>
                <a:cs typeface="Times New Roman" panose="02020603050405020304" pitchFamily="18" charset="0"/>
              </a:rPr>
              <a:t> = </a:t>
            </a:r>
            <a:r>
              <a:rPr lang="en-US" sz="4800" dirty="0" smtClean="0">
                <a:latin typeface="Times New Roman" panose="02020603050405020304" pitchFamily="18" charset="0"/>
                <a:cs typeface="Times New Roman" panose="02020603050405020304" pitchFamily="18" charset="0"/>
              </a:rPr>
              <a:t>Test(a</a:t>
            </a:r>
            <a:r>
              <a:rPr lang="en-US" sz="4800" dirty="0">
                <a:latin typeface="Times New Roman" panose="02020603050405020304" pitchFamily="18" charset="0"/>
                <a:cs typeface="Times New Roman" panose="02020603050405020304" pitchFamily="18" charset="0"/>
              </a:rPr>
              <a:t>, n-1); </a:t>
            </a:r>
            <a:r>
              <a:rPr lang="en-US" sz="4800" b="1" dirty="0">
                <a:latin typeface="Times New Roman" panose="02020603050405020304" pitchFamily="18" charset="0"/>
                <a:cs typeface="Times New Roman" panose="02020603050405020304" pitchFamily="18" charset="0"/>
              </a:rPr>
              <a:t>//b2</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		return  a[n-1] + </a:t>
            </a:r>
            <a:r>
              <a:rPr lang="en-US" sz="4800" dirty="0" err="1">
                <a:latin typeface="Times New Roman" panose="02020603050405020304" pitchFamily="18" charset="0"/>
                <a:cs typeface="Times New Roman" panose="02020603050405020304" pitchFamily="18" charset="0"/>
              </a:rPr>
              <a:t>kq</a:t>
            </a:r>
            <a:r>
              <a:rPr lang="en-US" sz="4800" dirty="0">
                <a:latin typeface="Times New Roman" panose="02020603050405020304" pitchFamily="18" charset="0"/>
                <a:cs typeface="Times New Roman" panose="02020603050405020304" pitchFamily="18" charset="0"/>
              </a:rPr>
              <a:t>;</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	}</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 </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err="1">
                <a:latin typeface="Times New Roman" panose="02020603050405020304" pitchFamily="18" charset="0"/>
                <a:cs typeface="Times New Roman" panose="02020603050405020304" pitchFamily="18" charset="0"/>
              </a:rPr>
              <a:t>int</a:t>
            </a:r>
            <a:r>
              <a:rPr lang="en-US" sz="4800" dirty="0">
                <a:latin typeface="Times New Roman" panose="02020603050405020304" pitchFamily="18" charset="0"/>
                <a:cs typeface="Times New Roman" panose="02020603050405020304" pitchFamily="18" charset="0"/>
              </a:rPr>
              <a:t> main(</a:t>
            </a:r>
            <a:r>
              <a:rPr lang="en-US" sz="4800" dirty="0" err="1">
                <a:latin typeface="Times New Roman" panose="02020603050405020304" pitchFamily="18" charset="0"/>
                <a:cs typeface="Times New Roman" panose="02020603050405020304" pitchFamily="18" charset="0"/>
              </a:rPr>
              <a:t>int</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argc</a:t>
            </a:r>
            <a:r>
              <a:rPr lang="en-US" sz="4800" dirty="0">
                <a:latin typeface="Times New Roman" panose="02020603050405020304" pitchFamily="18" charset="0"/>
                <a:cs typeface="Times New Roman" panose="02020603050405020304" pitchFamily="18" charset="0"/>
              </a:rPr>
              <a:t>, char *</a:t>
            </a:r>
            <a:r>
              <a:rPr lang="en-US" sz="4800" dirty="0" err="1">
                <a:latin typeface="Times New Roman" panose="02020603050405020304" pitchFamily="18" charset="0"/>
                <a:cs typeface="Times New Roman" panose="02020603050405020304" pitchFamily="18" charset="0"/>
              </a:rPr>
              <a:t>argv</a:t>
            </a:r>
            <a:r>
              <a:rPr lang="en-US" sz="4800" dirty="0">
                <a:latin typeface="Times New Roman" panose="02020603050405020304" pitchFamily="18" charset="0"/>
                <a:cs typeface="Times New Roman" panose="02020603050405020304" pitchFamily="18" charset="0"/>
              </a:rPr>
              <a:t>[]) {</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int</a:t>
            </a:r>
            <a:r>
              <a:rPr lang="en-US" sz="4800" dirty="0">
                <a:latin typeface="Times New Roman" panose="02020603050405020304" pitchFamily="18" charset="0"/>
                <a:cs typeface="Times New Roman" panose="02020603050405020304" pitchFamily="18" charset="0"/>
              </a:rPr>
              <a:t> a[5</a:t>
            </a:r>
            <a:r>
              <a:rPr lang="en-US" sz="4800" dirty="0" smtClean="0">
                <a:latin typeface="Times New Roman" panose="02020603050405020304" pitchFamily="18" charset="0"/>
                <a:cs typeface="Times New Roman" panose="02020603050405020304" pitchFamily="18" charset="0"/>
              </a:rPr>
              <a:t>];  a[0</a:t>
            </a:r>
            <a:r>
              <a:rPr lang="en-US" sz="4800" dirty="0">
                <a:latin typeface="Times New Roman" panose="02020603050405020304" pitchFamily="18" charset="0"/>
                <a:cs typeface="Times New Roman" panose="02020603050405020304" pitchFamily="18" charset="0"/>
              </a:rPr>
              <a:t>] = </a:t>
            </a:r>
            <a:r>
              <a:rPr lang="en-US" sz="4800" dirty="0" smtClean="0">
                <a:latin typeface="Times New Roman" panose="02020603050405020304" pitchFamily="18" charset="0"/>
                <a:cs typeface="Times New Roman" panose="02020603050405020304" pitchFamily="18" charset="0"/>
              </a:rPr>
              <a:t>3; a[1</a:t>
            </a:r>
            <a:r>
              <a:rPr lang="en-US" sz="4800" dirty="0">
                <a:latin typeface="Times New Roman" panose="02020603050405020304" pitchFamily="18" charset="0"/>
                <a:cs typeface="Times New Roman" panose="02020603050405020304" pitchFamily="18" charset="0"/>
              </a:rPr>
              <a:t>] = </a:t>
            </a:r>
            <a:r>
              <a:rPr lang="en-US" sz="4800" dirty="0" smtClean="0">
                <a:latin typeface="Times New Roman" panose="02020603050405020304" pitchFamily="18" charset="0"/>
                <a:cs typeface="Times New Roman" panose="02020603050405020304" pitchFamily="18" charset="0"/>
              </a:rPr>
              <a:t>6;a[2</a:t>
            </a:r>
            <a:r>
              <a:rPr lang="en-US" sz="4800" dirty="0">
                <a:latin typeface="Times New Roman" panose="02020603050405020304" pitchFamily="18" charset="0"/>
                <a:cs typeface="Times New Roman" panose="02020603050405020304" pitchFamily="18" charset="0"/>
              </a:rPr>
              <a:t>] = </a:t>
            </a:r>
            <a:r>
              <a:rPr lang="en-US" sz="4800" dirty="0" smtClean="0">
                <a:latin typeface="Times New Roman" panose="02020603050405020304" pitchFamily="18" charset="0"/>
                <a:cs typeface="Times New Roman" panose="02020603050405020304" pitchFamily="18" charset="0"/>
              </a:rPr>
              <a:t>10; a[3</a:t>
            </a:r>
            <a:r>
              <a:rPr lang="en-US" sz="4800" dirty="0">
                <a:latin typeface="Times New Roman" panose="02020603050405020304" pitchFamily="18" charset="0"/>
                <a:cs typeface="Times New Roman" panose="02020603050405020304" pitchFamily="18" charset="0"/>
              </a:rPr>
              <a:t>] = </a:t>
            </a:r>
            <a:r>
              <a:rPr lang="en-US" sz="4800" dirty="0" smtClean="0">
                <a:latin typeface="Times New Roman" panose="02020603050405020304" pitchFamily="18" charset="0"/>
                <a:cs typeface="Times New Roman" panose="02020603050405020304" pitchFamily="18" charset="0"/>
              </a:rPr>
              <a:t>16;a[4</a:t>
            </a:r>
            <a:r>
              <a:rPr lang="en-US" sz="4800" dirty="0">
                <a:latin typeface="Times New Roman" panose="02020603050405020304" pitchFamily="18" charset="0"/>
                <a:cs typeface="Times New Roman" panose="02020603050405020304" pitchFamily="18" charset="0"/>
              </a:rPr>
              <a:t>] = 1995;</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int</a:t>
            </a:r>
            <a:r>
              <a:rPr lang="en-US" sz="4800" dirty="0">
                <a:latin typeface="Times New Roman" panose="02020603050405020304" pitchFamily="18" charset="0"/>
                <a:cs typeface="Times New Roman" panose="02020603050405020304" pitchFamily="18" charset="0"/>
              </a:rPr>
              <a:t> </a:t>
            </a:r>
            <a:r>
              <a:rPr lang="en-US" sz="4800" dirty="0" err="1" smtClean="0">
                <a:latin typeface="Times New Roman" panose="02020603050405020304" pitchFamily="18" charset="0"/>
                <a:cs typeface="Times New Roman" panose="02020603050405020304" pitchFamily="18" charset="0"/>
              </a:rPr>
              <a:t>kq</a:t>
            </a:r>
            <a:r>
              <a:rPr lang="en-US" sz="4800" dirty="0" smtClean="0">
                <a:latin typeface="Times New Roman" panose="02020603050405020304" pitchFamily="18" charset="0"/>
                <a:cs typeface="Times New Roman" panose="02020603050405020304" pitchFamily="18" charset="0"/>
              </a:rPr>
              <a:t> </a:t>
            </a:r>
            <a:r>
              <a:rPr lang="en-US" sz="4800" dirty="0">
                <a:latin typeface="Times New Roman" panose="02020603050405020304" pitchFamily="18" charset="0"/>
                <a:cs typeface="Times New Roman" panose="02020603050405020304" pitchFamily="18" charset="0"/>
              </a:rPr>
              <a:t>= </a:t>
            </a:r>
            <a:r>
              <a:rPr lang="en-US" sz="4800" dirty="0" smtClean="0">
                <a:latin typeface="Times New Roman" panose="02020603050405020304" pitchFamily="18" charset="0"/>
                <a:cs typeface="Times New Roman" panose="02020603050405020304" pitchFamily="18" charset="0"/>
              </a:rPr>
              <a:t>Test(a</a:t>
            </a:r>
            <a:r>
              <a:rPr lang="en-US" sz="4800" dirty="0">
                <a:latin typeface="Times New Roman" panose="02020603050405020304" pitchFamily="18" charset="0"/>
                <a:cs typeface="Times New Roman" panose="02020603050405020304" pitchFamily="18" charset="0"/>
              </a:rPr>
              <a:t>, 5);</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printf</a:t>
            </a:r>
            <a:r>
              <a:rPr lang="en-US" sz="4800" dirty="0">
                <a:latin typeface="Times New Roman" panose="02020603050405020304" pitchFamily="18" charset="0"/>
                <a:cs typeface="Times New Roman" panose="02020603050405020304" pitchFamily="18" charset="0"/>
              </a:rPr>
              <a:t>("\</a:t>
            </a:r>
            <a:r>
              <a:rPr lang="en-US" sz="4800" dirty="0" err="1">
                <a:latin typeface="Times New Roman" panose="02020603050405020304" pitchFamily="18" charset="0"/>
                <a:cs typeface="Times New Roman" panose="02020603050405020304" pitchFamily="18" charset="0"/>
              </a:rPr>
              <a:t>nKet</a:t>
            </a:r>
            <a:r>
              <a:rPr lang="en-US" sz="4800" dirty="0">
                <a:latin typeface="Times New Roman" panose="02020603050405020304" pitchFamily="18" charset="0"/>
                <a:cs typeface="Times New Roman" panose="02020603050405020304" pitchFamily="18" charset="0"/>
              </a:rPr>
              <a:t> qua </a:t>
            </a:r>
            <a:r>
              <a:rPr lang="en-US" sz="4800" dirty="0" err="1">
                <a:latin typeface="Times New Roman" panose="02020603050405020304" pitchFamily="18" charset="0"/>
                <a:cs typeface="Times New Roman" panose="02020603050405020304" pitchFamily="18" charset="0"/>
              </a:rPr>
              <a:t>thuc</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hien</a:t>
            </a:r>
            <a:r>
              <a:rPr lang="en-US" sz="4800" dirty="0">
                <a:latin typeface="Times New Roman" panose="02020603050405020304" pitchFamily="18" charset="0"/>
                <a:cs typeface="Times New Roman" panose="02020603050405020304" pitchFamily="18" charset="0"/>
              </a:rPr>
              <a:t> = %d.", </a:t>
            </a:r>
            <a:r>
              <a:rPr lang="en-US" sz="4800" dirty="0" err="1" smtClean="0">
                <a:latin typeface="Times New Roman" panose="02020603050405020304" pitchFamily="18" charset="0"/>
                <a:cs typeface="Times New Roman" panose="02020603050405020304" pitchFamily="18" charset="0"/>
              </a:rPr>
              <a:t>kq</a:t>
            </a:r>
            <a:r>
              <a:rPr lang="en-US" sz="4800" dirty="0" smtClean="0">
                <a:latin typeface="Times New Roman" panose="02020603050405020304" pitchFamily="18" charset="0"/>
                <a:cs typeface="Times New Roman" panose="02020603050405020304" pitchFamily="18" charset="0"/>
              </a:rPr>
              <a:t>);</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	return 0;</a:t>
            </a:r>
            <a:endParaRPr lang="vi-VN" sz="48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en-US" sz="4800" dirty="0">
                <a:latin typeface="Times New Roman" panose="02020603050405020304" pitchFamily="18" charset="0"/>
                <a:cs typeface="Times New Roman" panose="02020603050405020304" pitchFamily="18" charset="0"/>
              </a:rPr>
              <a:t>}</a:t>
            </a:r>
            <a:endParaRPr lang="vi-VN" sz="4800" dirty="0">
              <a:latin typeface="Times New Roman" panose="02020603050405020304" pitchFamily="18" charset="0"/>
              <a:cs typeface="Times New Roman" panose="02020603050405020304" pitchFamily="18" charset="0"/>
            </a:endParaRPr>
          </a:p>
          <a:p>
            <a:endParaRPr lang="vi-VN" dirty="0"/>
          </a:p>
        </p:txBody>
      </p:sp>
    </p:spTree>
    <p:extLst>
      <p:ext uri="{BB962C8B-B14F-4D97-AF65-F5344CB8AC3E}">
        <p14:creationId xmlns:p14="http://schemas.microsoft.com/office/powerpoint/2010/main" val="35509075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716692"/>
          </a:xfrm>
        </p:spPr>
        <p:txBody>
          <a:bodyPr/>
          <a:lstStyle/>
          <a:p>
            <a:r>
              <a:rPr lang="en-US" dirty="0" smtClean="0"/>
              <a:t>Bài tập mảng cấu trúc</a:t>
            </a:r>
            <a:endParaRPr lang="vi-VN" dirty="0"/>
          </a:p>
        </p:txBody>
      </p:sp>
      <p:sp>
        <p:nvSpPr>
          <p:cNvPr id="3" name="Content Placeholder 2"/>
          <p:cNvSpPr>
            <a:spLocks noGrp="1"/>
          </p:cNvSpPr>
          <p:nvPr>
            <p:ph idx="1"/>
          </p:nvPr>
        </p:nvSpPr>
        <p:spPr>
          <a:xfrm>
            <a:off x="640491" y="799070"/>
            <a:ext cx="10515600" cy="4298736"/>
          </a:xfrm>
        </p:spPr>
        <p:txBody>
          <a:bodyPr>
            <a:normAutofit/>
          </a:bodyPr>
          <a:lstStyle/>
          <a:p>
            <a:pPr marL="0" indent="0">
              <a:spcBef>
                <a:spcPts val="0"/>
              </a:spcBef>
              <a:buNone/>
            </a:pPr>
            <a:r>
              <a:rPr lang="en-US" sz="1400" dirty="0">
                <a:latin typeface="Times New Roman" panose="02020603050405020304" pitchFamily="18" charset="0"/>
                <a:cs typeface="Times New Roman" panose="02020603050405020304" pitchFamily="18" charset="0"/>
              </a:rPr>
              <a:t>Cho định nghĩa kiểu dữ liệu </a:t>
            </a:r>
            <a:r>
              <a:rPr lang="en-US" sz="1400" b="1" dirty="0" err="1">
                <a:latin typeface="Times New Roman" panose="02020603050405020304" pitchFamily="18" charset="0"/>
                <a:cs typeface="Times New Roman" panose="02020603050405020304" pitchFamily="18" charset="0"/>
              </a:rPr>
              <a:t>ThongTinDiem</a:t>
            </a:r>
            <a:r>
              <a:rPr lang="en-US" sz="1400" dirty="0">
                <a:latin typeface="Times New Roman" panose="02020603050405020304" pitchFamily="18" charset="0"/>
                <a:cs typeface="Times New Roman" panose="02020603050405020304" pitchFamily="18" charset="0"/>
              </a:rPr>
              <a:t> sau đây để biểu diễn thông tin điểm của một sinh viên.</a:t>
            </a:r>
            <a:endParaRPr lang="vi-VN" sz="1400" dirty="0">
              <a:latin typeface="Times New Roman" panose="02020603050405020304" pitchFamily="18" charset="0"/>
              <a:cs typeface="Times New Roman" panose="02020603050405020304" pitchFamily="18" charset="0"/>
            </a:endParaRPr>
          </a:p>
          <a:p>
            <a:pPr marL="0" indent="0">
              <a:spcBef>
                <a:spcPts val="0"/>
              </a:spcBef>
              <a:buNone/>
            </a:pPr>
            <a:r>
              <a:rPr lang="en-US" sz="1400" dirty="0" err="1">
                <a:latin typeface="Times New Roman" panose="02020603050405020304" pitchFamily="18" charset="0"/>
                <a:cs typeface="Times New Roman" panose="02020603050405020304" pitchFamily="18" charset="0"/>
              </a:rPr>
              <a:t>typedef</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struct</a:t>
            </a:r>
            <a:r>
              <a:rPr lang="en-US" sz="1400" dirty="0">
                <a:latin typeface="Times New Roman" panose="02020603050405020304" pitchFamily="18" charset="0"/>
                <a:cs typeface="Times New Roman" panose="02020603050405020304" pitchFamily="18" charset="0"/>
              </a:rPr>
              <a:t> {</a:t>
            </a:r>
            <a:endParaRPr lang="vi-VN" sz="1400" dirty="0">
              <a:latin typeface="Times New Roman" panose="02020603050405020304" pitchFamily="18" charset="0"/>
              <a:cs typeface="Times New Roman" panose="02020603050405020304" pitchFamily="18" charset="0"/>
            </a:endParaRPr>
          </a:p>
          <a:p>
            <a:pPr marL="0" indent="0">
              <a:spcBef>
                <a:spcPts val="0"/>
              </a:spcBef>
              <a:buNone/>
            </a:pPr>
            <a:r>
              <a:rPr lang="en-US" sz="1400" dirty="0">
                <a:latin typeface="Times New Roman" panose="02020603050405020304" pitchFamily="18" charset="0"/>
                <a:cs typeface="Times New Roman" panose="02020603050405020304" pitchFamily="18" charset="0"/>
              </a:rPr>
              <a:t>	char </a:t>
            </a:r>
            <a:r>
              <a:rPr lang="en-US" sz="1400" dirty="0" err="1">
                <a:latin typeface="Times New Roman" panose="02020603050405020304" pitchFamily="18" charset="0"/>
                <a:cs typeface="Times New Roman" panose="02020603050405020304" pitchFamily="18" charset="0"/>
              </a:rPr>
              <a:t>maSinhVien</a:t>
            </a:r>
            <a:r>
              <a:rPr lang="en-US" sz="1400" dirty="0">
                <a:latin typeface="Times New Roman" panose="02020603050405020304" pitchFamily="18" charset="0"/>
                <a:cs typeface="Times New Roman" panose="02020603050405020304" pitchFamily="18" charset="0"/>
              </a:rPr>
              <a:t>[15];</a:t>
            </a:r>
            <a:endParaRPr lang="vi-VN" sz="1400" dirty="0">
              <a:latin typeface="Times New Roman" panose="02020603050405020304" pitchFamily="18" charset="0"/>
              <a:cs typeface="Times New Roman" panose="02020603050405020304" pitchFamily="18" charset="0"/>
            </a:endParaRPr>
          </a:p>
          <a:p>
            <a:pPr marL="0" indent="0">
              <a:spcBef>
                <a:spcPts val="0"/>
              </a:spcBef>
              <a:buNone/>
            </a:pPr>
            <a:r>
              <a:rPr lang="en-US" sz="1400" dirty="0">
                <a:latin typeface="Times New Roman" panose="02020603050405020304" pitchFamily="18" charset="0"/>
                <a:cs typeface="Times New Roman" panose="02020603050405020304" pitchFamily="18" charset="0"/>
              </a:rPr>
              <a:t>	float </a:t>
            </a:r>
            <a:r>
              <a:rPr lang="en-US" sz="1400" dirty="0" smtClean="0">
                <a:latin typeface="Times New Roman" panose="02020603050405020304" pitchFamily="18" charset="0"/>
                <a:cs typeface="Times New Roman" panose="02020603050405020304" pitchFamily="18" charset="0"/>
              </a:rPr>
              <a:t>c;</a:t>
            </a:r>
            <a:endParaRPr lang="vi-VN" sz="1400" dirty="0">
              <a:latin typeface="Times New Roman" panose="02020603050405020304" pitchFamily="18" charset="0"/>
              <a:cs typeface="Times New Roman" panose="02020603050405020304" pitchFamily="18" charset="0"/>
            </a:endParaRPr>
          </a:p>
          <a:p>
            <a:pPr marL="0" indent="0">
              <a:spcBef>
                <a:spcPts val="0"/>
              </a:spcBef>
              <a:buNone/>
            </a:pPr>
            <a:r>
              <a:rPr lang="en-US" sz="1400" dirty="0">
                <a:latin typeface="Times New Roman" panose="02020603050405020304" pitchFamily="18" charset="0"/>
                <a:cs typeface="Times New Roman" panose="02020603050405020304" pitchFamily="18" charset="0"/>
              </a:rPr>
              <a:t>	float </a:t>
            </a:r>
            <a:r>
              <a:rPr lang="en-US" sz="1400" dirty="0" err="1" smtClean="0">
                <a:latin typeface="Times New Roman" panose="02020603050405020304" pitchFamily="18" charset="0"/>
                <a:cs typeface="Times New Roman" panose="02020603050405020304" pitchFamily="18" charset="0"/>
              </a:rPr>
              <a:t>pascal</a:t>
            </a:r>
            <a:r>
              <a:rPr lang="en-US" sz="1400" dirty="0" smtClean="0">
                <a:latin typeface="Times New Roman" panose="02020603050405020304" pitchFamily="18" charset="0"/>
                <a:cs typeface="Times New Roman" panose="02020603050405020304" pitchFamily="18" charset="0"/>
              </a:rPr>
              <a:t>;</a:t>
            </a:r>
            <a:endParaRPr lang="vi-VN" sz="1400" dirty="0">
              <a:latin typeface="Times New Roman" panose="02020603050405020304" pitchFamily="18" charset="0"/>
              <a:cs typeface="Times New Roman" panose="02020603050405020304" pitchFamily="18" charset="0"/>
            </a:endParaRPr>
          </a:p>
          <a:p>
            <a:pPr marL="0" indent="0">
              <a:spcBef>
                <a:spcPts val="0"/>
              </a:spcBef>
              <a:buNone/>
            </a:pP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ThongTinDiem</a:t>
            </a:r>
            <a:r>
              <a:rPr lang="en-US" sz="1400" dirty="0">
                <a:latin typeface="Times New Roman" panose="02020603050405020304" pitchFamily="18" charset="0"/>
                <a:cs typeface="Times New Roman" panose="02020603050405020304" pitchFamily="18" charset="0"/>
              </a:rPr>
              <a:t>;</a:t>
            </a:r>
            <a:endParaRPr lang="vi-VN" sz="1400" dirty="0">
              <a:latin typeface="Times New Roman" panose="02020603050405020304" pitchFamily="18" charset="0"/>
              <a:cs typeface="Times New Roman" panose="02020603050405020304" pitchFamily="18" charset="0"/>
            </a:endParaRPr>
          </a:p>
          <a:p>
            <a:pPr marL="0" indent="0">
              <a:spcBef>
                <a:spcPts val="0"/>
              </a:spcBef>
              <a:buNone/>
            </a:pPr>
            <a:r>
              <a:rPr lang="en-US" sz="1400" dirty="0">
                <a:latin typeface="Times New Roman" panose="02020603050405020304" pitchFamily="18" charset="0"/>
                <a:cs typeface="Times New Roman" panose="02020603050405020304" pitchFamily="18" charset="0"/>
              </a:rPr>
              <a:t>a) Sử dụng thêm kiểu dữ liệu </a:t>
            </a:r>
            <a:r>
              <a:rPr lang="en-US" sz="1400" dirty="0" err="1">
                <a:latin typeface="Times New Roman" panose="02020603050405020304" pitchFamily="18" charset="0"/>
                <a:cs typeface="Times New Roman" panose="02020603050405020304" pitchFamily="18" charset="0"/>
              </a:rPr>
              <a:t>TanSoDiem</a:t>
            </a:r>
            <a:r>
              <a:rPr lang="en-US" sz="1400" dirty="0">
                <a:latin typeface="Times New Roman" panose="02020603050405020304" pitchFamily="18" charset="0"/>
                <a:cs typeface="Times New Roman" panose="02020603050405020304" pitchFamily="18" charset="0"/>
              </a:rPr>
              <a:t> như sau</a:t>
            </a:r>
            <a:endParaRPr lang="vi-VN" sz="1400" dirty="0">
              <a:latin typeface="Times New Roman" panose="02020603050405020304" pitchFamily="18" charset="0"/>
              <a:cs typeface="Times New Roman" panose="02020603050405020304" pitchFamily="18" charset="0"/>
            </a:endParaRPr>
          </a:p>
          <a:p>
            <a:pPr marL="0" indent="0">
              <a:spcBef>
                <a:spcPts val="0"/>
              </a:spcBef>
              <a:buNone/>
            </a:pPr>
            <a:r>
              <a:rPr lang="en-US" sz="1400" dirty="0" err="1">
                <a:latin typeface="Times New Roman" panose="02020603050405020304" pitchFamily="18" charset="0"/>
                <a:cs typeface="Times New Roman" panose="02020603050405020304" pitchFamily="18" charset="0"/>
              </a:rPr>
              <a:t>typedef</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struct</a:t>
            </a:r>
            <a:r>
              <a:rPr lang="en-US" sz="1400" dirty="0">
                <a:latin typeface="Times New Roman" panose="02020603050405020304" pitchFamily="18" charset="0"/>
                <a:cs typeface="Times New Roman" panose="02020603050405020304" pitchFamily="18" charset="0"/>
              </a:rPr>
              <a:t> {</a:t>
            </a:r>
            <a:endParaRPr lang="vi-VN" sz="1400" dirty="0">
              <a:latin typeface="Times New Roman" panose="02020603050405020304" pitchFamily="18" charset="0"/>
              <a:cs typeface="Times New Roman" panose="02020603050405020304" pitchFamily="18" charset="0"/>
            </a:endParaRPr>
          </a:p>
          <a:p>
            <a:pPr marL="0" indent="0">
              <a:spcBef>
                <a:spcPts val="0"/>
              </a:spcBef>
              <a:buNone/>
            </a:pPr>
            <a:r>
              <a:rPr lang="en-US" sz="1400" dirty="0">
                <a:latin typeface="Times New Roman" panose="02020603050405020304" pitchFamily="18" charset="0"/>
                <a:cs typeface="Times New Roman" panose="02020603050405020304" pitchFamily="18" charset="0"/>
              </a:rPr>
              <a:t>	float diem;</a:t>
            </a:r>
            <a:endParaRPr lang="vi-VN" sz="1400" dirty="0">
              <a:latin typeface="Times New Roman" panose="02020603050405020304" pitchFamily="18" charset="0"/>
              <a:cs typeface="Times New Roman" panose="02020603050405020304" pitchFamily="18" charset="0"/>
            </a:endParaRPr>
          </a:p>
          <a:p>
            <a:pPr marL="0" indent="0">
              <a:spcBef>
                <a:spcPts val="0"/>
              </a:spcBef>
              <a:buNone/>
            </a:pP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int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soLuong</a:t>
            </a:r>
            <a:r>
              <a:rPr lang="en-US" sz="1400" dirty="0">
                <a:latin typeface="Times New Roman" panose="02020603050405020304" pitchFamily="18" charset="0"/>
                <a:cs typeface="Times New Roman" panose="02020603050405020304" pitchFamily="18" charset="0"/>
              </a:rPr>
              <a:t>;</a:t>
            </a:r>
            <a:endParaRPr lang="vi-VN" sz="1400" dirty="0">
              <a:latin typeface="Times New Roman" panose="02020603050405020304" pitchFamily="18" charset="0"/>
              <a:cs typeface="Times New Roman" panose="02020603050405020304" pitchFamily="18" charset="0"/>
            </a:endParaRPr>
          </a:p>
          <a:p>
            <a:pPr marL="0" indent="0">
              <a:spcBef>
                <a:spcPts val="0"/>
              </a:spcBef>
              <a:buNone/>
            </a:pP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TanSoDiem</a:t>
            </a:r>
            <a:r>
              <a:rPr lang="en-US" sz="1400" dirty="0" smtClean="0">
                <a:latin typeface="Times New Roman" panose="02020603050405020304" pitchFamily="18" charset="0"/>
                <a:cs typeface="Times New Roman" panose="02020603050405020304" pitchFamily="18" charset="0"/>
              </a:rPr>
              <a:t>;</a:t>
            </a:r>
          </a:p>
          <a:p>
            <a:pPr marL="0" indent="0">
              <a:spcBef>
                <a:spcPts val="0"/>
              </a:spcBef>
              <a:buNone/>
            </a:pPr>
            <a:r>
              <a:rPr lang="vi-VN" sz="1400" dirty="0">
                <a:latin typeface="Times New Roman" panose="02020603050405020304" pitchFamily="18" charset="0"/>
                <a:cs typeface="Times New Roman" panose="02020603050405020304" pitchFamily="18" charset="0"/>
              </a:rPr>
              <a:t>ThongTinDiem lst</a:t>
            </a:r>
            <a:r>
              <a:rPr lang="vi-VN" sz="1400" dirty="0" smtClean="0">
                <a:latin typeface="Times New Roman" panose="02020603050405020304" pitchFamily="18" charset="0"/>
                <a:cs typeface="Times New Roman" panose="02020603050405020304" pitchFamily="18" charset="0"/>
              </a:rPr>
              <a:t>[]; </a:t>
            </a:r>
            <a:r>
              <a:rPr lang="vi-VN" sz="1400" dirty="0">
                <a:latin typeface="Times New Roman" panose="02020603050405020304" pitchFamily="18" charset="0"/>
                <a:cs typeface="Times New Roman" panose="02020603050405020304" pitchFamily="18" charset="0"/>
              </a:rPr>
              <a:t>TanSoDiem lstTanSo</a:t>
            </a:r>
            <a:r>
              <a:rPr lang="vi-VN" sz="1400" dirty="0" smtClean="0">
                <a:latin typeface="Times New Roman" panose="02020603050405020304" pitchFamily="18" charset="0"/>
                <a:cs typeface="Times New Roman" panose="02020603050405020304" pitchFamily="18" charset="0"/>
              </a:rPr>
              <a:t>[]</a:t>
            </a:r>
          </a:p>
          <a:p>
            <a:pPr marL="0" indent="0">
              <a:spcBef>
                <a:spcPts val="0"/>
              </a:spcBef>
              <a:buNone/>
            </a:pPr>
            <a:endParaRPr lang="vi-VN" sz="1400" dirty="0" smtClean="0">
              <a:latin typeface="Times New Roman" panose="02020603050405020304" pitchFamily="18" charset="0"/>
              <a:cs typeface="Times New Roman" panose="02020603050405020304" pitchFamily="18" charset="0"/>
            </a:endParaRPr>
          </a:p>
          <a:p>
            <a:pPr marL="0" indent="0">
              <a:spcBef>
                <a:spcPts val="0"/>
              </a:spcBef>
              <a:buNone/>
            </a:pPr>
            <a:r>
              <a:rPr lang="vi-VN" sz="1400" dirty="0" smtClean="0">
                <a:latin typeface="Times New Roman" panose="02020603050405020304" pitchFamily="18" charset="0"/>
                <a:cs typeface="Times New Roman" panose="02020603050405020304" pitchFamily="18" charset="0"/>
              </a:rPr>
              <a:t>Viết hàm sau: </a:t>
            </a:r>
            <a:endParaRPr lang="en-US" sz="1400" dirty="0" smtClean="0">
              <a:latin typeface="Times New Roman" panose="02020603050405020304" pitchFamily="18" charset="0"/>
              <a:cs typeface="Times New Roman" panose="02020603050405020304" pitchFamily="18" charset="0"/>
            </a:endParaRPr>
          </a:p>
          <a:p>
            <a:pPr>
              <a:spcBef>
                <a:spcPts val="0"/>
              </a:spcBef>
              <a:buFontTx/>
              <a:buChar char="-"/>
            </a:pPr>
            <a:r>
              <a:rPr lang="en-US" sz="1400" dirty="0" smtClean="0">
                <a:latin typeface="Times New Roman" panose="02020603050405020304" pitchFamily="18" charset="0"/>
                <a:cs typeface="Times New Roman" panose="02020603050405020304" pitchFamily="18" charset="0"/>
              </a:rPr>
              <a:t>Hãy thống kê tần suất xuất hiện điểm trung bình (</a:t>
            </a:r>
            <a:r>
              <a:rPr lang="en-US" sz="1400" dirty="0" err="1" smtClean="0">
                <a:latin typeface="Times New Roman" panose="02020603050405020304" pitchFamily="18" charset="0"/>
                <a:cs typeface="Times New Roman" panose="02020603050405020304" pitchFamily="18" charset="0"/>
              </a:rPr>
              <a:t>c+pascal</a:t>
            </a:r>
            <a:r>
              <a:rPr lang="en-US" sz="1400" dirty="0" smtClean="0">
                <a:latin typeface="Times New Roman" panose="02020603050405020304" pitchFamily="18" charset="0"/>
                <a:cs typeface="Times New Roman" panose="02020603050405020304" pitchFamily="18" charset="0"/>
              </a:rPr>
              <a:t>)/2 của các sinh viên trong mảng </a:t>
            </a:r>
            <a:r>
              <a:rPr lang="vi-VN" sz="1400" dirty="0">
                <a:latin typeface="Times New Roman" panose="02020603050405020304" pitchFamily="18" charset="0"/>
                <a:cs typeface="Times New Roman" panose="02020603050405020304" pitchFamily="18" charset="0"/>
              </a:rPr>
              <a:t>lst[];</a:t>
            </a:r>
            <a:r>
              <a:rPr lang="en-US" sz="1400" dirty="0" smtClean="0">
                <a:latin typeface="Times New Roman" panose="02020603050405020304" pitchFamily="18" charset="0"/>
                <a:cs typeface="Times New Roman" panose="02020603050405020304" pitchFamily="18" charset="0"/>
              </a:rPr>
              <a:t> kết quả lưu vào mảng </a:t>
            </a:r>
            <a:r>
              <a:rPr lang="vi-VN" sz="1400" dirty="0" smtClean="0">
                <a:latin typeface="Times New Roman" panose="02020603050405020304" pitchFamily="18" charset="0"/>
                <a:cs typeface="Times New Roman" panose="02020603050405020304" pitchFamily="18" charset="0"/>
              </a:rPr>
              <a:t>lstTanSo[]</a:t>
            </a:r>
          </a:p>
          <a:p>
            <a:pPr>
              <a:spcBef>
                <a:spcPts val="0"/>
              </a:spcBef>
              <a:buFontTx/>
              <a:buChar char="-"/>
            </a:pPr>
            <a:endParaRPr lang="vi-VN" sz="1400" dirty="0" smtClean="0">
              <a:latin typeface="Times New Roman" panose="02020603050405020304" pitchFamily="18" charset="0"/>
              <a:cs typeface="Times New Roman" panose="02020603050405020304" pitchFamily="18" charset="0"/>
            </a:endParaRPr>
          </a:p>
          <a:p>
            <a:pPr>
              <a:spcBef>
                <a:spcPts val="0"/>
              </a:spcBef>
              <a:buFontTx/>
              <a:buChar char="-"/>
            </a:pPr>
            <a:endParaRPr lang="vi-VN" sz="1400" dirty="0">
              <a:latin typeface="Times New Roman" panose="02020603050405020304" pitchFamily="18" charset="0"/>
              <a:cs typeface="Times New Roman" panose="02020603050405020304" pitchFamily="18" charset="0"/>
            </a:endParaRPr>
          </a:p>
          <a:p>
            <a:pPr marL="0" indent="0">
              <a:buNone/>
            </a:pPr>
            <a:endParaRPr lang="vi-VN" dirty="0"/>
          </a:p>
          <a:p>
            <a:endParaRPr lang="vi-VN" dirty="0"/>
          </a:p>
        </p:txBody>
      </p:sp>
    </p:spTree>
    <p:extLst>
      <p:ext uri="{BB962C8B-B14F-4D97-AF65-F5344CB8AC3E}">
        <p14:creationId xmlns:p14="http://schemas.microsoft.com/office/powerpoint/2010/main" val="23462652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normAutofit/>
          </a:bodyPr>
          <a:lstStyle/>
          <a:p>
            <a:pPr marL="0" indent="0">
              <a:buNone/>
            </a:pPr>
            <a:r>
              <a:rPr lang="en-US" sz="1300" dirty="0">
                <a:latin typeface="Times New Roman" panose="02020603050405020304" pitchFamily="18" charset="0"/>
                <a:cs typeface="Times New Roman" panose="02020603050405020304" pitchFamily="18" charset="0"/>
              </a:rPr>
              <a:t>Để biểu diễn thông tin của một mục danh bạ, người ta dùng cấu trúc sau</a:t>
            </a:r>
            <a:endParaRPr lang="vi-VN" sz="1300" dirty="0">
              <a:latin typeface="Times New Roman" panose="02020603050405020304" pitchFamily="18" charset="0"/>
              <a:cs typeface="Times New Roman" panose="02020603050405020304" pitchFamily="18" charset="0"/>
            </a:endParaRPr>
          </a:p>
          <a:p>
            <a:pPr marL="0" indent="0">
              <a:buNone/>
            </a:pPr>
            <a:r>
              <a:rPr lang="en-US" sz="1300" dirty="0" err="1">
                <a:latin typeface="Times New Roman" panose="02020603050405020304" pitchFamily="18" charset="0"/>
                <a:cs typeface="Times New Roman" panose="02020603050405020304" pitchFamily="18" charset="0"/>
              </a:rPr>
              <a:t>typedef</a:t>
            </a:r>
            <a:r>
              <a:rPr lang="en-US" sz="1300" dirty="0">
                <a:latin typeface="Times New Roman" panose="02020603050405020304" pitchFamily="18" charset="0"/>
                <a:cs typeface="Times New Roman" panose="02020603050405020304" pitchFamily="18" charset="0"/>
              </a:rPr>
              <a:t> </a:t>
            </a:r>
            <a:r>
              <a:rPr lang="en-US" sz="1300" dirty="0" err="1">
                <a:latin typeface="Times New Roman" panose="02020603050405020304" pitchFamily="18" charset="0"/>
                <a:cs typeface="Times New Roman" panose="02020603050405020304" pitchFamily="18" charset="0"/>
              </a:rPr>
              <a:t>struct</a:t>
            </a:r>
            <a:r>
              <a:rPr lang="en-US" sz="1300" dirty="0">
                <a:latin typeface="Times New Roman" panose="02020603050405020304" pitchFamily="18" charset="0"/>
                <a:cs typeface="Times New Roman" panose="02020603050405020304" pitchFamily="18" charset="0"/>
              </a:rPr>
              <a:t> {</a:t>
            </a:r>
            <a:endParaRPr lang="vi-VN" sz="1300" dirty="0">
              <a:latin typeface="Times New Roman" panose="02020603050405020304" pitchFamily="18" charset="0"/>
              <a:cs typeface="Times New Roman" panose="02020603050405020304" pitchFamily="18" charset="0"/>
            </a:endParaRPr>
          </a:p>
          <a:p>
            <a:pPr marL="0" indent="0">
              <a:buNone/>
            </a:pPr>
            <a:r>
              <a:rPr lang="en-US" sz="1300" dirty="0">
                <a:latin typeface="Times New Roman" panose="02020603050405020304" pitchFamily="18" charset="0"/>
                <a:cs typeface="Times New Roman" panose="02020603050405020304" pitchFamily="18" charset="0"/>
              </a:rPr>
              <a:t>	char ten[100];</a:t>
            </a:r>
            <a:endParaRPr lang="vi-VN" sz="1300" dirty="0">
              <a:latin typeface="Times New Roman" panose="02020603050405020304" pitchFamily="18" charset="0"/>
              <a:cs typeface="Times New Roman" panose="02020603050405020304" pitchFamily="18" charset="0"/>
            </a:endParaRPr>
          </a:p>
          <a:p>
            <a:pPr marL="0" indent="0">
              <a:buNone/>
            </a:pPr>
            <a:r>
              <a:rPr lang="en-US" sz="1300" dirty="0">
                <a:latin typeface="Times New Roman" panose="02020603050405020304" pitchFamily="18" charset="0"/>
                <a:cs typeface="Times New Roman" panose="02020603050405020304" pitchFamily="18" charset="0"/>
              </a:rPr>
              <a:t>	char </a:t>
            </a:r>
            <a:r>
              <a:rPr lang="en-US" sz="1300" dirty="0" err="1">
                <a:latin typeface="Times New Roman" panose="02020603050405020304" pitchFamily="18" charset="0"/>
                <a:cs typeface="Times New Roman" panose="02020603050405020304" pitchFamily="18" charset="0"/>
              </a:rPr>
              <a:t>soDienThoai</a:t>
            </a:r>
            <a:r>
              <a:rPr lang="en-US" sz="1300" dirty="0">
                <a:latin typeface="Times New Roman" panose="02020603050405020304" pitchFamily="18" charset="0"/>
                <a:cs typeface="Times New Roman" panose="02020603050405020304" pitchFamily="18" charset="0"/>
              </a:rPr>
              <a:t>[12][12];</a:t>
            </a:r>
            <a:endParaRPr lang="vi-VN" sz="1300" dirty="0">
              <a:latin typeface="Times New Roman" panose="02020603050405020304" pitchFamily="18" charset="0"/>
              <a:cs typeface="Times New Roman" panose="02020603050405020304" pitchFamily="18" charset="0"/>
            </a:endParaRPr>
          </a:p>
          <a:p>
            <a:pPr marL="0" indent="0">
              <a:buNone/>
            </a:pPr>
            <a:r>
              <a:rPr lang="en-US" sz="1300" dirty="0">
                <a:latin typeface="Times New Roman" panose="02020603050405020304" pitchFamily="18" charset="0"/>
                <a:cs typeface="Times New Roman" panose="02020603050405020304" pitchFamily="18" charset="0"/>
              </a:rPr>
              <a:t>	char </a:t>
            </a:r>
            <a:r>
              <a:rPr lang="en-US" sz="1300" dirty="0" err="1">
                <a:latin typeface="Times New Roman" panose="02020603050405020304" pitchFamily="18" charset="0"/>
                <a:cs typeface="Times New Roman" panose="02020603050405020304" pitchFamily="18" charset="0"/>
              </a:rPr>
              <a:t>ghiChu</a:t>
            </a:r>
            <a:r>
              <a:rPr lang="en-US" sz="1300" dirty="0">
                <a:latin typeface="Times New Roman" panose="02020603050405020304" pitchFamily="18" charset="0"/>
                <a:cs typeface="Times New Roman" panose="02020603050405020304" pitchFamily="18" charset="0"/>
              </a:rPr>
              <a:t>[100];</a:t>
            </a:r>
            <a:endParaRPr lang="vi-VN" sz="1300" dirty="0">
              <a:latin typeface="Times New Roman" panose="02020603050405020304" pitchFamily="18" charset="0"/>
              <a:cs typeface="Times New Roman" panose="02020603050405020304" pitchFamily="18" charset="0"/>
            </a:endParaRPr>
          </a:p>
          <a:p>
            <a:pPr marL="0" indent="0">
              <a:buNone/>
            </a:pPr>
            <a:r>
              <a:rPr lang="en-US" sz="1300" dirty="0">
                <a:latin typeface="Times New Roman" panose="02020603050405020304" pitchFamily="18" charset="0"/>
                <a:cs typeface="Times New Roman" panose="02020603050405020304" pitchFamily="18" charset="0"/>
              </a:rPr>
              <a:t>} </a:t>
            </a:r>
            <a:r>
              <a:rPr lang="en-US" sz="1300" dirty="0" err="1">
                <a:latin typeface="Times New Roman" panose="02020603050405020304" pitchFamily="18" charset="0"/>
                <a:cs typeface="Times New Roman" panose="02020603050405020304" pitchFamily="18" charset="0"/>
              </a:rPr>
              <a:t>MucDanhBa</a:t>
            </a:r>
            <a:r>
              <a:rPr lang="en-US" sz="1300" dirty="0" smtClean="0">
                <a:latin typeface="Times New Roman" panose="02020603050405020304" pitchFamily="18" charset="0"/>
                <a:cs typeface="Times New Roman" panose="02020603050405020304" pitchFamily="18" charset="0"/>
              </a:rPr>
              <a:t>;</a:t>
            </a:r>
          </a:p>
          <a:p>
            <a:pPr marL="0" indent="0">
              <a:buNone/>
            </a:pPr>
            <a:r>
              <a:rPr lang="en-US" sz="1300" dirty="0" err="1">
                <a:latin typeface="Times New Roman" panose="02020603050405020304" pitchFamily="18" charset="0"/>
                <a:cs typeface="Times New Roman" panose="02020603050405020304" pitchFamily="18" charset="0"/>
              </a:rPr>
              <a:t>MucDanhBa</a:t>
            </a:r>
            <a:r>
              <a:rPr lang="en-US" sz="1300" dirty="0">
                <a:latin typeface="Times New Roman" panose="02020603050405020304" pitchFamily="18" charset="0"/>
                <a:cs typeface="Times New Roman" panose="02020603050405020304" pitchFamily="18" charset="0"/>
              </a:rPr>
              <a:t> </a:t>
            </a:r>
            <a:r>
              <a:rPr lang="en-US" sz="1300" dirty="0" err="1">
                <a:latin typeface="Times New Roman" panose="02020603050405020304" pitchFamily="18" charset="0"/>
                <a:cs typeface="Times New Roman" panose="02020603050405020304" pitchFamily="18" charset="0"/>
              </a:rPr>
              <a:t>lst</a:t>
            </a:r>
            <a:r>
              <a:rPr lang="en-US" sz="1300" dirty="0" smtClean="0">
                <a:latin typeface="Times New Roman" panose="02020603050405020304" pitchFamily="18" charset="0"/>
                <a:cs typeface="Times New Roman" panose="02020603050405020304" pitchFamily="18" charset="0"/>
              </a:rPr>
              <a:t>[];</a:t>
            </a:r>
            <a:endParaRPr lang="vi-VN" sz="1300" dirty="0">
              <a:latin typeface="Times New Roman" panose="02020603050405020304" pitchFamily="18" charset="0"/>
              <a:cs typeface="Times New Roman" panose="02020603050405020304" pitchFamily="18" charset="0"/>
            </a:endParaRPr>
          </a:p>
          <a:p>
            <a:pPr marL="0" indent="0">
              <a:buNone/>
            </a:pPr>
            <a:r>
              <a:rPr lang="en-US" sz="1300" dirty="0">
                <a:latin typeface="Times New Roman" panose="02020603050405020304" pitchFamily="18" charset="0"/>
                <a:cs typeface="Times New Roman" panose="02020603050405020304" pitchFamily="18" charset="0"/>
              </a:rPr>
              <a:t>Hai mục danh bạ được gọi là có thể trùng nhau nếu chúng có chung một số điện </a:t>
            </a:r>
            <a:r>
              <a:rPr lang="en-US" sz="1300" dirty="0" smtClean="0">
                <a:latin typeface="Times New Roman" panose="02020603050405020304" pitchFamily="18" charset="0"/>
                <a:cs typeface="Times New Roman" panose="02020603050405020304" pitchFamily="18" charset="0"/>
              </a:rPr>
              <a:t>thoại</a:t>
            </a:r>
          </a:p>
          <a:p>
            <a:r>
              <a:rPr lang="en-US" sz="1300" dirty="0">
                <a:latin typeface="Times New Roman" panose="02020603050405020304" pitchFamily="18" charset="0"/>
                <a:cs typeface="Times New Roman" panose="02020603050405020304" pitchFamily="18" charset="0"/>
              </a:rPr>
              <a:t>Hãy viết hàm kiểm tra xem hai mục danh bạ có thể trùng nhau hay không. </a:t>
            </a:r>
            <a:endParaRPr lang="vi-VN" sz="1300" dirty="0">
              <a:latin typeface="Times New Roman" panose="02020603050405020304" pitchFamily="18" charset="0"/>
              <a:cs typeface="Times New Roman" panose="02020603050405020304" pitchFamily="18" charset="0"/>
            </a:endParaRPr>
          </a:p>
          <a:p>
            <a:r>
              <a:rPr lang="en-US" sz="1300" dirty="0">
                <a:latin typeface="Times New Roman" panose="02020603050405020304" pitchFamily="18" charset="0"/>
                <a:cs typeface="Times New Roman" panose="02020603050405020304" pitchFamily="18" charset="0"/>
              </a:rPr>
              <a:t>Viết hàm in ra màn hình danh sách các mục danh bạ </a:t>
            </a:r>
            <a:r>
              <a:rPr lang="en-US" sz="1300" dirty="0" smtClean="0">
                <a:latin typeface="Times New Roman" panose="02020603050405020304" pitchFamily="18" charset="0"/>
                <a:cs typeface="Times New Roman" panose="02020603050405020304" pitchFamily="18" charset="0"/>
              </a:rPr>
              <a:t>trùng </a:t>
            </a:r>
            <a:r>
              <a:rPr lang="en-US" sz="1300" dirty="0">
                <a:latin typeface="Times New Roman" panose="02020603050405020304" pitchFamily="18" charset="0"/>
                <a:cs typeface="Times New Roman" panose="02020603050405020304" pitchFamily="18" charset="0"/>
              </a:rPr>
              <a:t>với một mục danh bạ cho trước. </a:t>
            </a:r>
            <a:endParaRPr lang="vi-VN" sz="1300" dirty="0">
              <a:latin typeface="Times New Roman" panose="02020603050405020304" pitchFamily="18" charset="0"/>
              <a:cs typeface="Times New Roman" panose="02020603050405020304" pitchFamily="18" charset="0"/>
            </a:endParaRPr>
          </a:p>
          <a:p>
            <a:endParaRPr lang="vi-VN" sz="13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9458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371" y="118383"/>
            <a:ext cx="11353800" cy="1325563"/>
          </a:xfrm>
        </p:spPr>
        <p:txBody>
          <a:bodyPr>
            <a:normAutofit/>
          </a:bodyPr>
          <a:lstStyle/>
          <a:p>
            <a:r>
              <a:rPr lang="en-US" dirty="0" smtClean="0"/>
              <a:t>Cấu </a:t>
            </a:r>
            <a:r>
              <a:rPr lang="en-US" dirty="0"/>
              <a:t>trúc tổng quát của một hệ thống máy </a:t>
            </a:r>
            <a:r>
              <a:rPr lang="en-US" dirty="0" smtClean="0"/>
              <a:t>tính</a:t>
            </a:r>
            <a:endParaRPr lang="vi-VN" dirty="0"/>
          </a:p>
        </p:txBody>
      </p:sp>
      <p:sp>
        <p:nvSpPr>
          <p:cNvPr id="6" name="Content Placeholder 5"/>
          <p:cNvSpPr>
            <a:spLocks noGrp="1"/>
          </p:cNvSpPr>
          <p:nvPr>
            <p:ph idx="1"/>
          </p:nvPr>
        </p:nvSpPr>
        <p:spPr>
          <a:xfrm>
            <a:off x="537029" y="1443946"/>
            <a:ext cx="10816771" cy="5145539"/>
          </a:xfrm>
        </p:spPr>
        <p:txBody>
          <a:bodyPr>
            <a:normAutofit/>
          </a:bodyPr>
          <a:lstStyle/>
          <a:p>
            <a:pPr marL="0" indent="0">
              <a:buNone/>
            </a:pPr>
            <a:r>
              <a:rPr lang="vi-VN" dirty="0" smtClean="0">
                <a:latin typeface="Times New Roman" panose="02020603050405020304" pitchFamily="18" charset="0"/>
                <a:cs typeface="Times New Roman" panose="02020603050405020304" pitchFamily="18" charset="0"/>
              </a:rPr>
              <a:t>Những yếu tố ảnh hưởng đến hiệu suất của CPU:</a:t>
            </a:r>
          </a:p>
          <a:p>
            <a:pPr lvl="1">
              <a:buFont typeface="Wingdings" panose="05000000000000000000" pitchFamily="2" charset="2"/>
              <a:buChar char="ü"/>
            </a:pPr>
            <a:r>
              <a:rPr lang="vi-VN" smtClean="0">
                <a:latin typeface="Times New Roman" panose="02020603050405020304" pitchFamily="18" charset="0"/>
                <a:cs typeface="Times New Roman" panose="02020603050405020304" pitchFamily="18" charset="0"/>
              </a:rPr>
              <a:t>Số lõi</a:t>
            </a:r>
            <a:endParaRPr lang="vi-VN" dirty="0" smtClean="0">
              <a:latin typeface="Times New Roman" panose="02020603050405020304" pitchFamily="18" charset="0"/>
              <a:cs typeface="Times New Roman" panose="02020603050405020304" pitchFamily="18" charset="0"/>
            </a:endParaRPr>
          </a:p>
          <a:p>
            <a:pPr lvl="1">
              <a:buFont typeface="Wingdings" panose="05000000000000000000" pitchFamily="2" charset="2"/>
              <a:buChar char="ü"/>
            </a:pPr>
            <a:r>
              <a:rPr lang="vi-VN" dirty="0" smtClean="0">
                <a:latin typeface="Times New Roman" panose="02020603050405020304" pitchFamily="18" charset="0"/>
                <a:cs typeface="Times New Roman" panose="02020603050405020304" pitchFamily="18" charset="0"/>
              </a:rPr>
              <a:t>Bộ nhớ cache (Bộ nhớ đệm)</a:t>
            </a:r>
          </a:p>
          <a:p>
            <a:pPr lvl="1">
              <a:buFont typeface="Wingdings" panose="05000000000000000000" pitchFamily="2" charset="2"/>
              <a:buChar char="ü"/>
            </a:pPr>
            <a:r>
              <a:rPr lang="vi-VN" dirty="0" smtClean="0">
                <a:latin typeface="Times New Roman" panose="02020603050405020304" pitchFamily="18" charset="0"/>
                <a:cs typeface="Times New Roman" panose="02020603050405020304" pitchFamily="18" charset="0"/>
              </a:rPr>
              <a:t>Xung nhịp.</a:t>
            </a:r>
          </a:p>
          <a:p>
            <a:pPr lvl="1">
              <a:buFont typeface="Wingdings" panose="05000000000000000000" pitchFamily="2" charset="2"/>
              <a:buChar char="ü"/>
            </a:pPr>
            <a:r>
              <a:rPr lang="vi-VN" dirty="0" smtClean="0">
                <a:latin typeface="Times New Roman" panose="02020603050405020304" pitchFamily="18" charset="0"/>
                <a:cs typeface="Times New Roman" panose="02020603050405020304" pitchFamily="18" charset="0"/>
              </a:rPr>
              <a:t>Độ dài từ.</a:t>
            </a:r>
          </a:p>
          <a:p>
            <a:pPr lvl="1">
              <a:buFont typeface="Wingdings" panose="05000000000000000000" pitchFamily="2" charset="2"/>
              <a:buChar char="ü"/>
            </a:pPr>
            <a:r>
              <a:rPr lang="vi-VN" dirty="0" smtClean="0">
                <a:latin typeface="Times New Roman" panose="02020603050405020304" pitchFamily="18" charset="0"/>
                <a:cs typeface="Times New Roman" panose="02020603050405020304" pitchFamily="18" charset="0"/>
              </a:rPr>
              <a:t>Độ rộng địa chỉ bus.</a:t>
            </a:r>
          </a:p>
          <a:p>
            <a:pPr lvl="1">
              <a:buFont typeface="Wingdings" panose="05000000000000000000" pitchFamily="2" charset="2"/>
              <a:buChar char="ü"/>
            </a:pPr>
            <a:r>
              <a:rPr lang="vi-VN" dirty="0" smtClean="0">
                <a:latin typeface="Times New Roman" panose="02020603050405020304" pitchFamily="18" charset="0"/>
                <a:cs typeface="Times New Roman" panose="02020603050405020304" pitchFamily="18" charset="0"/>
              </a:rPr>
              <a:t>Độ rộng data bus.</a:t>
            </a:r>
          </a:p>
          <a:p>
            <a:pPr lvl="1">
              <a:buFont typeface="Wingdings" panose="05000000000000000000" pitchFamily="2" charset="2"/>
              <a:buChar char="ü"/>
            </a:pPr>
            <a:r>
              <a:rPr lang="vi-VN" dirty="0" smtClean="0">
                <a:latin typeface="Times New Roman" panose="02020603050405020304" pitchFamily="18" charset="0"/>
                <a:cs typeface="Times New Roman" panose="02020603050405020304" pitchFamily="18" charset="0"/>
              </a:rPr>
              <a:t>Siêu phân luồng.</a:t>
            </a:r>
            <a:endParaRPr lang="vi-VN"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5140372" y="2441448"/>
            <a:ext cx="6590799" cy="2803588"/>
          </a:xfrm>
          <a:prstGeom prst="rect">
            <a:avLst/>
          </a:prstGeom>
        </p:spPr>
      </p:pic>
    </p:spTree>
    <p:extLst>
      <p:ext uri="{BB962C8B-B14F-4D97-AF65-F5344CB8AC3E}">
        <p14:creationId xmlns:p14="http://schemas.microsoft.com/office/powerpoint/2010/main" val="16871251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085" y="0"/>
            <a:ext cx="11353801" cy="1325563"/>
          </a:xfrm>
        </p:spPr>
        <p:txBody>
          <a:bodyPr>
            <a:normAutofit/>
          </a:bodyPr>
          <a:lstStyle/>
          <a:p>
            <a:r>
              <a:rPr lang="en-US" dirty="0" smtClean="0"/>
              <a:t>Cấu </a:t>
            </a:r>
            <a:r>
              <a:rPr lang="en-US" dirty="0"/>
              <a:t>trúc tổng quát của một hệ thống máy </a:t>
            </a:r>
            <a:r>
              <a:rPr lang="en-US" dirty="0" smtClean="0"/>
              <a:t>tính</a:t>
            </a:r>
            <a:endParaRPr lang="vi-VN" dirty="0"/>
          </a:p>
        </p:txBody>
      </p:sp>
      <p:sp>
        <p:nvSpPr>
          <p:cNvPr id="5" name="Content Placeholder 4"/>
          <p:cNvSpPr>
            <a:spLocks noGrp="1"/>
          </p:cNvSpPr>
          <p:nvPr>
            <p:ph idx="1"/>
          </p:nvPr>
        </p:nvSpPr>
        <p:spPr>
          <a:xfrm>
            <a:off x="433613" y="1115251"/>
            <a:ext cx="10914743" cy="5321980"/>
          </a:xfrm>
        </p:spPr>
        <p:txBody>
          <a:bodyPr>
            <a:normAutofit fontScale="92500" lnSpcReduction="10000"/>
          </a:bodyPr>
          <a:lstStyle/>
          <a:p>
            <a:pPr marL="0" indent="0">
              <a:buNone/>
            </a:pPr>
            <a:r>
              <a:rPr lang="vi-VN" dirty="0" smtClean="0">
                <a:latin typeface="+mj-lt"/>
              </a:rPr>
              <a:t>Bộ nhớ: </a:t>
            </a:r>
          </a:p>
          <a:p>
            <a:r>
              <a:rPr lang="vi-VN" dirty="0" smtClean="0">
                <a:latin typeface="+mj-lt"/>
              </a:rPr>
              <a:t>Chức năng: Dùng để lưu trữ dữ liệu và chương trình của người dùng.</a:t>
            </a:r>
          </a:p>
          <a:p>
            <a:r>
              <a:rPr lang="vi-VN" dirty="0" smtClean="0">
                <a:latin typeface="+mj-lt"/>
              </a:rPr>
              <a:t>Có 3 loại: Bộ nhớ trong, bộ nhớ ngoài và bộ nhớ ảo</a:t>
            </a:r>
          </a:p>
          <a:p>
            <a:r>
              <a:rPr lang="vi-VN" dirty="0" smtClean="0">
                <a:latin typeface="+mj-lt"/>
              </a:rPr>
              <a:t>Bộ nhớ trong: RAM, Cache, ROM</a:t>
            </a:r>
          </a:p>
          <a:p>
            <a:pPr lvl="1"/>
            <a:r>
              <a:rPr lang="vi-VN" dirty="0" smtClean="0">
                <a:latin typeface="+mj-lt"/>
              </a:rPr>
              <a:t>RAM, Cache : lưu trữ tạm thời dữ liệu và chương trình của người dùng. </a:t>
            </a:r>
          </a:p>
          <a:p>
            <a:pPr lvl="2"/>
            <a:r>
              <a:rPr lang="vi-VN" dirty="0" smtClean="0">
                <a:latin typeface="+mj-lt"/>
              </a:rPr>
              <a:t>Đặc điểm:</a:t>
            </a:r>
          </a:p>
          <a:p>
            <a:pPr lvl="3"/>
            <a:r>
              <a:rPr lang="vi-VN" dirty="0" smtClean="0">
                <a:latin typeface="+mj-lt"/>
              </a:rPr>
              <a:t>Khi mất điện hoặc tắt máy dữ liệu sẽ mất</a:t>
            </a:r>
          </a:p>
          <a:p>
            <a:pPr lvl="3"/>
            <a:r>
              <a:rPr lang="vi-VN" dirty="0" smtClean="0">
                <a:latin typeface="+mj-lt"/>
              </a:rPr>
              <a:t>Có thể đọc và ghi dữ liệu</a:t>
            </a:r>
          </a:p>
          <a:p>
            <a:pPr lvl="1"/>
            <a:r>
              <a:rPr lang="vi-VN" dirty="0" smtClean="0">
                <a:latin typeface="+mj-lt"/>
              </a:rPr>
              <a:t>ROM: lưu trữ dữ và chương trình của nhà sản xuất</a:t>
            </a:r>
          </a:p>
          <a:p>
            <a:pPr lvl="2"/>
            <a:r>
              <a:rPr lang="vi-VN" dirty="0" smtClean="0">
                <a:latin typeface="+mj-lt"/>
              </a:rPr>
              <a:t>Đặc điểm:</a:t>
            </a:r>
          </a:p>
          <a:p>
            <a:pPr lvl="3"/>
            <a:r>
              <a:rPr lang="vi-VN" dirty="0" smtClean="0">
                <a:latin typeface="+mj-lt"/>
              </a:rPr>
              <a:t>Khi mất điện hoặc tắt máy dữ liệu không bị mất</a:t>
            </a:r>
          </a:p>
          <a:p>
            <a:pPr lvl="3"/>
            <a:r>
              <a:rPr lang="vi-VN" dirty="0" smtClean="0">
                <a:latin typeface="+mj-lt"/>
              </a:rPr>
              <a:t>Có thể đọc nhưng không thể ghi dữ liệu</a:t>
            </a:r>
          </a:p>
          <a:p>
            <a:r>
              <a:rPr lang="vi-VN" dirty="0" smtClean="0">
                <a:latin typeface="+mj-lt"/>
              </a:rPr>
              <a:t>Bộ nhớ ảo: là một kĩ thuật quản lý bộ nhớ được thực hiện bởi phần mềm và phần cứng</a:t>
            </a:r>
          </a:p>
          <a:p>
            <a:pPr marL="228600" lvl="1">
              <a:spcBef>
                <a:spcPts val="1000"/>
              </a:spcBef>
            </a:pPr>
            <a:r>
              <a:rPr lang="vi-VN" sz="2800" dirty="0" smtClean="0">
                <a:latin typeface="+mj-lt"/>
              </a:rPr>
              <a:t>Bộ nhớ ngoài: dùng để lưu trữ dữ liệu lâu dài có dung lượng lớn</a:t>
            </a:r>
          </a:p>
          <a:p>
            <a:endParaRPr lang="vi-VN" dirty="0" smtClean="0">
              <a:latin typeface="+mj-lt"/>
            </a:endParaRPr>
          </a:p>
          <a:p>
            <a:pPr lvl="1"/>
            <a:endParaRPr lang="vi-VN" dirty="0">
              <a:latin typeface="+mj-lt"/>
            </a:endParaRPr>
          </a:p>
        </p:txBody>
      </p:sp>
      <p:pic>
        <p:nvPicPr>
          <p:cNvPr id="3" name="Picture 2"/>
          <p:cNvPicPr>
            <a:picLocks noChangeAspect="1"/>
          </p:cNvPicPr>
          <p:nvPr/>
        </p:nvPicPr>
        <p:blipFill>
          <a:blip r:embed="rId2"/>
          <a:stretch>
            <a:fillRect/>
          </a:stretch>
        </p:blipFill>
        <p:spPr>
          <a:xfrm>
            <a:off x="7526617" y="3246120"/>
            <a:ext cx="4591659" cy="1953196"/>
          </a:xfrm>
          <a:prstGeom prst="rect">
            <a:avLst/>
          </a:prstGeom>
        </p:spPr>
      </p:pic>
    </p:spTree>
    <p:extLst>
      <p:ext uri="{BB962C8B-B14F-4D97-AF65-F5344CB8AC3E}">
        <p14:creationId xmlns:p14="http://schemas.microsoft.com/office/powerpoint/2010/main" val="35559124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085" y="0"/>
            <a:ext cx="11353801" cy="1325563"/>
          </a:xfrm>
        </p:spPr>
        <p:txBody>
          <a:bodyPr>
            <a:normAutofit/>
          </a:bodyPr>
          <a:lstStyle/>
          <a:p>
            <a:r>
              <a:rPr lang="en-US" dirty="0" smtClean="0"/>
              <a:t>Cấu </a:t>
            </a:r>
            <a:r>
              <a:rPr lang="en-US" dirty="0"/>
              <a:t>trúc tổng quát của một hệ thống máy </a:t>
            </a:r>
            <a:r>
              <a:rPr lang="en-US" dirty="0" smtClean="0"/>
              <a:t>tính</a:t>
            </a:r>
            <a:endParaRPr lang="vi-VN" dirty="0"/>
          </a:p>
        </p:txBody>
      </p:sp>
      <p:sp>
        <p:nvSpPr>
          <p:cNvPr id="5" name="Content Placeholder 4"/>
          <p:cNvSpPr>
            <a:spLocks noGrp="1"/>
          </p:cNvSpPr>
          <p:nvPr>
            <p:ph idx="1"/>
          </p:nvPr>
        </p:nvSpPr>
        <p:spPr>
          <a:xfrm>
            <a:off x="433613" y="1059544"/>
            <a:ext cx="10914743" cy="5798456"/>
          </a:xfrm>
        </p:spPr>
        <p:txBody>
          <a:bodyPr>
            <a:normAutofit/>
          </a:bodyPr>
          <a:lstStyle/>
          <a:p>
            <a:r>
              <a:rPr lang="vi-VN" dirty="0">
                <a:latin typeface="Times New Roman" panose="02020603050405020304" pitchFamily="18" charset="0"/>
                <a:cs typeface="Times New Roman" panose="02020603050405020304" pitchFamily="18" charset="0"/>
              </a:rPr>
              <a:t>Cấu tạo của bộ nhớ trong:</a:t>
            </a:r>
          </a:p>
          <a:p>
            <a:pPr lvl="1">
              <a:buFont typeface="Wingdings" panose="05000000000000000000" pitchFamily="2" charset="2"/>
              <a:buChar char="ü"/>
            </a:pPr>
            <a:r>
              <a:rPr lang="vi-VN" dirty="0" smtClean="0">
                <a:latin typeface="Times New Roman" panose="02020603050405020304" pitchFamily="18" charset="0"/>
                <a:cs typeface="Times New Roman" panose="02020603050405020304" pitchFamily="18" charset="0"/>
              </a:rPr>
              <a:t>Bộ nhớ trong được cấu tạo từ các phần tử vật lý có 2 </a:t>
            </a:r>
            <a:r>
              <a:rPr lang="vi-VN" smtClean="0">
                <a:latin typeface="Times New Roman" panose="02020603050405020304" pitchFamily="18" charset="0"/>
                <a:cs typeface="Times New Roman" panose="02020603050405020304" pitchFamily="18" charset="0"/>
              </a:rPr>
              <a:t>trạng:</a:t>
            </a:r>
            <a:r>
              <a:rPr lang="en-US" smtClean="0">
                <a:latin typeface="Times New Roman" panose="02020603050405020304" pitchFamily="18" charset="0"/>
                <a:cs typeface="Times New Roman" panose="02020603050405020304" pitchFamily="18" charset="0"/>
              </a:rPr>
              <a:t> </a:t>
            </a:r>
            <a:r>
              <a:rPr lang="vi-VN" smtClean="0">
                <a:latin typeface="Times New Roman" panose="02020603050405020304" pitchFamily="18" charset="0"/>
                <a:cs typeface="Times New Roman" panose="02020603050405020304" pitchFamily="18" charset="0"/>
              </a:rPr>
              <a:t>0 </a:t>
            </a:r>
            <a:r>
              <a:rPr lang="vi-VN" dirty="0" smtClean="0">
                <a:latin typeface="Times New Roman" panose="02020603050405020304" pitchFamily="18" charset="0"/>
                <a:cs typeface="Times New Roman" panose="02020603050405020304" pitchFamily="18" charset="0"/>
              </a:rPr>
              <a:t>và 1</a:t>
            </a:r>
          </a:p>
          <a:p>
            <a:pPr lvl="1" algn="just">
              <a:buFont typeface="Wingdings" panose="05000000000000000000" pitchFamily="2" charset="2"/>
              <a:buChar char="ü"/>
            </a:pPr>
            <a:r>
              <a:rPr lang="vi-VN" dirty="0" smtClean="0">
                <a:latin typeface="Times New Roman" panose="02020603050405020304" pitchFamily="18" charset="0"/>
                <a:cs typeface="Times New Roman" panose="02020603050405020304" pitchFamily="18" charset="0"/>
              </a:rPr>
              <a:t>Kỹ thuật chế tạo các phần tử có 2 trạng thái như dùng từ tính, dùng mạch </a:t>
            </a:r>
            <a:r>
              <a:rPr lang="vi-VN" smtClean="0">
                <a:latin typeface="Times New Roman" panose="02020603050405020304" pitchFamily="18" charset="0"/>
                <a:cs typeface="Times New Roman" panose="02020603050405020304" pitchFamily="18" charset="0"/>
              </a:rPr>
              <a:t>bán dẫn </a:t>
            </a:r>
            <a:endParaRPr lang="vi-VN" dirty="0" smtClean="0">
              <a:latin typeface="Times New Roman" panose="02020603050405020304" pitchFamily="18" charset="0"/>
              <a:cs typeface="Times New Roman" panose="02020603050405020304" pitchFamily="18" charset="0"/>
            </a:endParaRPr>
          </a:p>
          <a:p>
            <a:pPr marL="0" indent="0" algn="just">
              <a:buNone/>
            </a:pPr>
            <a:r>
              <a:rPr lang="vi-VN" dirty="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Tổ chức của bộ nhớ trong:</a:t>
            </a:r>
          </a:p>
          <a:p>
            <a:pPr lvl="1" algn="just">
              <a:buFontTx/>
              <a:buChar char="-"/>
            </a:pPr>
            <a:r>
              <a:rPr lang="vi-VN" dirty="0" smtClean="0">
                <a:latin typeface="Times New Roman" panose="02020603050405020304" pitchFamily="18" charset="0"/>
                <a:cs typeface="Times New Roman" panose="02020603050405020304" pitchFamily="18" charset="0"/>
              </a:rPr>
              <a:t>Tổ chức như một dãy liên tiếp các byte nhớ được đánh số thứ tự 0, 1, 2, … là địa chỉ của byte nhớ. Mỗi byte gồm 8 bit, mỗi bit được thiết lập bằng 0 hoặc 1</a:t>
            </a:r>
          </a:p>
          <a:p>
            <a:pPr lvl="1" algn="just">
              <a:buFontTx/>
              <a:buChar char="-"/>
            </a:pPr>
            <a:r>
              <a:rPr lang="vi-VN" dirty="0" smtClean="0">
                <a:latin typeface="Times New Roman" panose="02020603050405020304" pitchFamily="18" charset="0"/>
                <a:cs typeface="Times New Roman" panose="02020603050405020304" pitchFamily="18" charset="0"/>
              </a:rPr>
              <a:t>Mỗi byte nhớ có 2 đặc trưng:</a:t>
            </a:r>
          </a:p>
          <a:p>
            <a:pPr lvl="2" algn="just">
              <a:buFontTx/>
              <a:buChar char="-"/>
            </a:pPr>
            <a:r>
              <a:rPr lang="vi-VN" dirty="0" smtClean="0">
                <a:latin typeface="Times New Roman" panose="02020603050405020304" pitchFamily="18" charset="0"/>
                <a:cs typeface="Times New Roman" panose="02020603050405020304" pitchFamily="18" charset="0"/>
              </a:rPr>
              <a:t>Địa chỉ: là thứ tự của vị trí byte nhớ trong Bộ nhớ trong; địa chỉ của mỗi byte nhớ là cố định</a:t>
            </a:r>
          </a:p>
          <a:p>
            <a:pPr lvl="2" algn="just">
              <a:buFontTx/>
              <a:buChar char="-"/>
            </a:pPr>
            <a:r>
              <a:rPr lang="vi-VN" dirty="0" smtClean="0">
                <a:latin typeface="Times New Roman" panose="02020603050405020304" pitchFamily="18" charset="0"/>
                <a:cs typeface="Times New Roman" panose="02020603050405020304" pitchFamily="18" charset="0"/>
              </a:rPr>
              <a:t>Nội dung: là giá trị số dạng mã nhị phân, được lưu trữ bằng các trạng thái vật lý trong byte nhớ; nội dung byte nhớ có thể thay đổi </a:t>
            </a:r>
          </a:p>
          <a:p>
            <a:pPr lvl="2" algn="just">
              <a:buFontTx/>
              <a:buChar char="-"/>
            </a:pPr>
            <a:r>
              <a:rPr lang="vi-VN" dirty="0" smtClean="0">
                <a:latin typeface="Times New Roman" panose="02020603050405020304" pitchFamily="18" charset="0"/>
                <a:cs typeface="Times New Roman" panose="02020603050405020304" pitchFamily="18" charset="0"/>
              </a:rPr>
              <a:t>Việc truy cập tới dữ liệu trong từng bytenhớ không phụ thuộc vào các byte nhớ khác (do mỗi byte nhớ có một địa chỉ riêng)</a:t>
            </a:r>
          </a:p>
        </p:txBody>
      </p:sp>
    </p:spTree>
    <p:extLst>
      <p:ext uri="{BB962C8B-B14F-4D97-AF65-F5344CB8AC3E}">
        <p14:creationId xmlns:p14="http://schemas.microsoft.com/office/powerpoint/2010/main" val="38780929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085" y="0"/>
            <a:ext cx="11353801" cy="1325563"/>
          </a:xfrm>
        </p:spPr>
        <p:txBody>
          <a:bodyPr>
            <a:normAutofit/>
          </a:bodyPr>
          <a:lstStyle/>
          <a:p>
            <a:r>
              <a:rPr lang="en-US" dirty="0" smtClean="0"/>
              <a:t>Cấu </a:t>
            </a:r>
            <a:r>
              <a:rPr lang="en-US" dirty="0"/>
              <a:t>trúc tổng quát của một hệ thống máy </a:t>
            </a:r>
            <a:r>
              <a:rPr lang="en-US" dirty="0" smtClean="0"/>
              <a:t>tính</a:t>
            </a:r>
            <a:endParaRPr lang="vi-VN" dirty="0"/>
          </a:p>
        </p:txBody>
      </p:sp>
      <p:sp>
        <p:nvSpPr>
          <p:cNvPr id="5" name="Content Placeholder 4"/>
          <p:cNvSpPr>
            <a:spLocks noGrp="1"/>
          </p:cNvSpPr>
          <p:nvPr>
            <p:ph idx="1"/>
          </p:nvPr>
        </p:nvSpPr>
        <p:spPr>
          <a:xfrm>
            <a:off x="653143" y="1059544"/>
            <a:ext cx="10914743" cy="5798456"/>
          </a:xfrm>
        </p:spPr>
        <p:txBody>
          <a:bodyPr>
            <a:normAutofit/>
          </a:bodyPr>
          <a:lstStyle/>
          <a:p>
            <a:pPr marL="0" indent="0">
              <a:buNone/>
            </a:pPr>
            <a:r>
              <a:rPr lang="vi-VN" dirty="0" smtClean="0">
                <a:latin typeface="Times New Roman" panose="02020603050405020304" pitchFamily="18" charset="0"/>
                <a:cs typeface="Times New Roman" panose="02020603050405020304" pitchFamily="18" charset="0"/>
              </a:rPr>
              <a:t>Quá trình đọc thông tin từ bộ nhớ trong:</a:t>
            </a:r>
          </a:p>
          <a:p>
            <a:pPr lvl="1">
              <a:buFont typeface="Wingdings" panose="05000000000000000000" pitchFamily="2" charset="2"/>
              <a:buChar char="ü"/>
            </a:pPr>
            <a:r>
              <a:rPr lang="vi-VN" dirty="0" smtClean="0">
                <a:latin typeface="Times New Roman" panose="02020603050405020304" pitchFamily="18" charset="0"/>
                <a:cs typeface="Times New Roman" panose="02020603050405020304" pitchFamily="18" charset="0"/>
              </a:rPr>
              <a:t>CPU gửi địa chỉ của vùng nhớ thông qua bus địa chỉ tới một mạch gọi là bộ giải mã địa chỉ</a:t>
            </a:r>
          </a:p>
          <a:p>
            <a:pPr lvl="1">
              <a:buFont typeface="Wingdings" panose="05000000000000000000" pitchFamily="2" charset="2"/>
              <a:buChar char="ü"/>
            </a:pPr>
            <a:r>
              <a:rPr lang="vi-VN" dirty="0" smtClean="0">
                <a:latin typeface="Times New Roman" panose="02020603050405020304" pitchFamily="18" charset="0"/>
                <a:cs typeface="Times New Roman" panose="02020603050405020304" pitchFamily="18" charset="0"/>
              </a:rPr>
              <a:t>CPU gửi một tín hiệu điều khiển qua bus điều khiển tới kích hoạt bộ giải mã địa chỉ</a:t>
            </a:r>
          </a:p>
          <a:p>
            <a:pPr lvl="1">
              <a:buFont typeface="Wingdings" panose="05000000000000000000" pitchFamily="2" charset="2"/>
              <a:buChar char="ü"/>
            </a:pPr>
            <a:r>
              <a:rPr lang="vi-VN" dirty="0" smtClean="0">
                <a:latin typeface="Times New Roman" panose="02020603050405020304" pitchFamily="18" charset="0"/>
                <a:cs typeface="Times New Roman" panose="02020603050405020304" pitchFamily="18" charset="0"/>
              </a:rPr>
              <a:t> Bộ giải mã địa chỉ mở mạch điện thực hiện chức năng sao chép dữ liệu trong vùng nhớ đưa ra bus dữ liệu, CPU ghi nhận dữ liệu vào các thanh ghi</a:t>
            </a:r>
          </a:p>
          <a:p>
            <a:pPr lvl="1">
              <a:buFont typeface="Wingdings" panose="05000000000000000000" pitchFamily="2" charset="2"/>
              <a:buChar char="ü"/>
            </a:pPr>
            <a:r>
              <a:rPr lang="vi-VN" dirty="0" smtClean="0">
                <a:latin typeface="Times New Roman" panose="02020603050405020304" pitchFamily="18" charset="0"/>
                <a:cs typeface="Times New Roman" panose="02020603050405020304" pitchFamily="18" charset="0"/>
              </a:rPr>
              <a:t> Quá trình ghi xảy ra theo chiều ngược lại, dữ liệu đi từ CPU đến bộ nhớ</a:t>
            </a:r>
          </a:p>
        </p:txBody>
      </p:sp>
    </p:spTree>
    <p:extLst>
      <p:ext uri="{BB962C8B-B14F-4D97-AF65-F5344CB8AC3E}">
        <p14:creationId xmlns:p14="http://schemas.microsoft.com/office/powerpoint/2010/main" val="1962627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2289</TotalTime>
  <Words>4557</Words>
  <Application>Microsoft Office PowerPoint</Application>
  <PresentationFormat>Widescreen</PresentationFormat>
  <Paragraphs>540</Paragraphs>
  <Slides>59</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59</vt:i4>
      </vt:variant>
    </vt:vector>
  </HeadingPairs>
  <TitlesOfParts>
    <vt:vector size="69" baseType="lpstr">
      <vt:lpstr>Arial</vt:lpstr>
      <vt:lpstr>Calibri</vt:lpstr>
      <vt:lpstr>Calibri Light</vt:lpstr>
      <vt:lpstr>Cambria Math</vt:lpstr>
      <vt:lpstr>Courier New</vt:lpstr>
      <vt:lpstr>Times New Roman</vt:lpstr>
      <vt:lpstr>Wingdings</vt:lpstr>
      <vt:lpstr>Office Theme</vt:lpstr>
      <vt:lpstr>Equation</vt:lpstr>
      <vt:lpstr>Worksheet</vt:lpstr>
      <vt:lpstr>PowerPoint Presentation</vt:lpstr>
      <vt:lpstr>PHẦN 1. CẤU TRÚC MÁY TÍNH</vt:lpstr>
      <vt:lpstr>Máy tính là gì?</vt:lpstr>
      <vt:lpstr>Cấu trúc tổng quát của một hệ thống máy tính</vt:lpstr>
      <vt:lpstr>Cấu trúc tổng quát của một hệ thống máy tính</vt:lpstr>
      <vt:lpstr>Cấu trúc tổng quát của một hệ thống máy tính</vt:lpstr>
      <vt:lpstr>Cấu trúc tổng quát của một hệ thống máy tính</vt:lpstr>
      <vt:lpstr>Cấu trúc tổng quát của một hệ thống máy tính</vt:lpstr>
      <vt:lpstr>Cấu trúc tổng quát của một hệ thống máy tính</vt:lpstr>
      <vt:lpstr>Cấu trúc tổng quát của một hệ thống máy tính</vt:lpstr>
      <vt:lpstr>Cấu trúc tổng quát của một hệ thống máy tính</vt:lpstr>
      <vt:lpstr>Cấu trúc tổng quát của một hệ thống máy tính</vt:lpstr>
      <vt:lpstr> NGUYÊN LÝ VON NEUMANN</vt:lpstr>
      <vt:lpstr> NGUYÊN LÝ VON NEUMANN</vt:lpstr>
      <vt:lpstr> NGUYÊN LÝ VON NEUMANN</vt:lpstr>
      <vt:lpstr>THIẾT BỊ MẠNG VÀ TRUYỀN THÔNG</vt:lpstr>
      <vt:lpstr>PHẦN MỀM</vt:lpstr>
      <vt:lpstr>PHẦN MỀM</vt:lpstr>
      <vt:lpstr>PowerPoint Presentation</vt:lpstr>
      <vt:lpstr>Nguyên tắc chung về mã hóa dữ liệu</vt:lpstr>
      <vt:lpstr>Biểu diễn số của các hệ đếm cơ bản: 10,2,16</vt:lpstr>
      <vt:lpstr>Biểu diễn số của các hệ đếm cơ bản: 10,2,16</vt:lpstr>
      <vt:lpstr>Biểu diễn số của các hệ đếm cơ bản: 10,2,16</vt:lpstr>
      <vt:lpstr>Biểu diễn số nguyên trong máy tính</vt:lpstr>
      <vt:lpstr>Biểu diễn số nguyên trong máy tính</vt:lpstr>
      <vt:lpstr>Biểu diễn số nguyên trong máy tính</vt:lpstr>
      <vt:lpstr>Biểu diễn số dấu chấm động  trong máy tính</vt:lpstr>
      <vt:lpstr>Biểu diễn số dấu chấm động  trong máy tính</vt:lpstr>
      <vt:lpstr>Biểu diễn số dấu chấm động  trong máy tính</vt:lpstr>
      <vt:lpstr>Biểu diễn số dấu chấm động  trong máy tính</vt:lpstr>
      <vt:lpstr>Biểu diễn ký tự bằng bộ mã ASCII và bộ mã Unicode.</vt:lpstr>
      <vt:lpstr>PowerPoint Presentation</vt:lpstr>
      <vt:lpstr>Thuật toán </vt:lpstr>
      <vt:lpstr>Thuật toán </vt:lpstr>
      <vt:lpstr>Thuật toán </vt:lpstr>
      <vt:lpstr>Thuật toán </vt:lpstr>
      <vt:lpstr>Thuật toán </vt:lpstr>
      <vt:lpstr>Thuật toán </vt:lpstr>
      <vt:lpstr>Thuật toán </vt:lpstr>
      <vt:lpstr>Sử dụng lưu đồ để biểu diễn thuật toán sau với độ chính xác 0.04 </vt:lpstr>
      <vt:lpstr>Sử dụng lưu đồ để biểu diễn thuật toán sau với độ chính xác 0.001 </vt:lpstr>
      <vt:lpstr>Sử dụng phương pháp ngôn ngữ tự nhiên để biểu thuật toán sau: </vt:lpstr>
      <vt:lpstr>Một tổng công ty có N chi nhánh, mỗi chi nhánh có M mặt hàng, mỗi mặt hàng người ta quản lý tên hàng và giá. Viết các thuật toán sau: Tính trung bình cộng của giá của tổng công ty  </vt:lpstr>
      <vt:lpstr>Một tổng công ty có N chi nhánh, mỗi chi nhánh có M mặt hàng, mỗi mặt hàng người ta quản lý tên hàng và giá. Viết các thuật toán sau: In ra tên chi nhánh và tên hàng có giá lớn nhất   </vt:lpstr>
      <vt:lpstr>Một tổng công ty có N chi nhánh, mỗi chi nhánh có M mặt hàng, mỗi mặt hàng người ta quản lý tên hàng và giá. Viết các thuật toán sau: In ra tên chi nhánh và giá của mặt hàng X nào đó   </vt:lpstr>
      <vt:lpstr>Một tổng công ty có N chi nhánh, mỗi chi nhánh có M mặt hàng, mỗi mặt hàng người ta quản lý tên hàng và giá. Viết các thuật toán sau:     In ra tên chi nhánh và trung bình cộng của giá trên từng chi nhánh   </vt:lpstr>
      <vt:lpstr>Sử dụng phương pháp ngôn ngữ tự nhiên để biểu thuật toán sau: </vt:lpstr>
      <vt:lpstr>PHẦN 3. KỸ THUẬT LẬP TRÌNH ĐƠN THỂ </vt:lpstr>
      <vt:lpstr>Cơ bản về NNLT C</vt:lpstr>
      <vt:lpstr>CON TRỎ</vt:lpstr>
      <vt:lpstr>CON TRỎ</vt:lpstr>
      <vt:lpstr>HÀM</vt:lpstr>
      <vt:lpstr>HÀM</vt:lpstr>
      <vt:lpstr>HÀM ĐỆ QUI</vt:lpstr>
      <vt:lpstr>HÀM ĐỆ QUI</vt:lpstr>
      <vt:lpstr>Bài tập mảng một chiều</vt:lpstr>
      <vt:lpstr>Bài tập đệ qui</vt:lpstr>
      <vt:lpstr>Bài tập mảng cấu trúc</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Ôn tập môn cơ sở máy tính</dc:title>
  <dc:creator>MyPC</dc:creator>
  <cp:lastModifiedBy>MyPC</cp:lastModifiedBy>
  <cp:revision>92</cp:revision>
  <dcterms:created xsi:type="dcterms:W3CDTF">2020-10-22T08:51:37Z</dcterms:created>
  <dcterms:modified xsi:type="dcterms:W3CDTF">2020-10-27T02:39:45Z</dcterms:modified>
</cp:coreProperties>
</file>